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6" r:id="rId3"/>
    <p:sldId id="282" r:id="rId4"/>
    <p:sldId id="285" r:id="rId5"/>
    <p:sldId id="273" r:id="rId6"/>
    <p:sldId id="275" r:id="rId7"/>
    <p:sldId id="261" r:id="rId8"/>
    <p:sldId id="281" r:id="rId9"/>
    <p:sldId id="283" r:id="rId10"/>
    <p:sldId id="276" r:id="rId11"/>
    <p:sldId id="284" r:id="rId12"/>
    <p:sldId id="279" r:id="rId13"/>
    <p:sldId id="277" r:id="rId14"/>
    <p:sldId id="272" r:id="rId1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470" autoAdjust="0"/>
    <p:restoredTop sz="91402" autoAdjust="0"/>
  </p:normalViewPr>
  <p:slideViewPr>
    <p:cSldViewPr>
      <p:cViewPr varScale="1">
        <p:scale>
          <a:sx n="86" d="100"/>
          <a:sy n="86" d="100"/>
        </p:scale>
        <p:origin x="-162" y="-78"/>
      </p:cViewPr>
      <p:guideLst>
        <p:guide orient="horz" pos="2160"/>
        <p:guide pos="748"/>
      </p:guideLst>
    </p:cSldViewPr>
  </p:slideViewPr>
  <p:outlineViewPr>
    <p:cViewPr>
      <p:scale>
        <a:sx n="33" d="100"/>
        <a:sy n="33" d="100"/>
      </p:scale>
      <p:origin x="0" y="285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-145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331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3" name="Rectangle 13314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4" name="Rectangle 13315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1" name="Rectangle 410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1D3AC66-7399-4CF1-B160-012A8CF4DE4C}" type="slidenum">
              <a:rPr lang="en-US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2289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8435" name="Rectangle 12290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7412" name="Rectangle 12291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3584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  <a:endParaRPr lang="en-US" noProof="0" smtClean="0"/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8438" name="Rectangle 12293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5847" name="Rectangle 3584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30AFAA7-B398-4E9A-8B50-CCFC8EA2EA6A}" type="slidenum">
              <a:rPr lang="en-US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Beispiel für einen Lifecycle</a:t>
            </a:r>
          </a:p>
          <a:p>
            <a:r>
              <a:rPr lang="de-DE" smtClean="0"/>
              <a:t>Team System kann an individuelle Lifecycles angepasst werden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Beispiel für einen Lifecycle</a:t>
            </a:r>
          </a:p>
          <a:p>
            <a:r>
              <a:rPr lang="de-DE" smtClean="0"/>
              <a:t>Team System kann an individuelle Lifecycles angepasst werden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Beispiel für einen Lifecycle</a:t>
            </a:r>
          </a:p>
          <a:p>
            <a:r>
              <a:rPr lang="de-DE" smtClean="0"/>
              <a:t>Team System kann an individuelle Lifecycles angepasst werden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Plus OLAP-Abfrage in Excel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TeamBuild</a:t>
            </a:r>
          </a:p>
          <a:p>
            <a:endParaRPr lang="de-DE" smtClean="0"/>
          </a:p>
          <a:p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2" name="Title 18441"/>
          <p:cNvSpPr>
            <a:spLocks noGrp="1" noChangeArrowheads="1"/>
          </p:cNvSpPr>
          <p:nvPr>
            <p:ph type="ctrTitle" sz="quarter"/>
          </p:nvPr>
        </p:nvSpPr>
        <p:spPr>
          <a:xfrm>
            <a:off x="1116013" y="4149725"/>
            <a:ext cx="7772400" cy="1470025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de-DE"/>
              <a:t>Anzeige des Präsentationathema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28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Team-Foundation-Server in der Praxis</a:t>
            </a:r>
          </a:p>
        </p:txBody>
      </p:sp>
      <p:sp>
        <p:nvSpPr>
          <p:cNvPr id="5" name="Rectangle 1128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Folie 2 von 12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7450" y="1628775"/>
            <a:ext cx="3673475" cy="4525963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3325" y="1628775"/>
            <a:ext cx="3673475" cy="4525963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128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Team-Foundation-Server in der Praxis</a:t>
            </a:r>
          </a:p>
        </p:txBody>
      </p:sp>
      <p:sp>
        <p:nvSpPr>
          <p:cNvPr id="6" name="Rectangle 1128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Folie 2 von 12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28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Team-Foundation-Server in der Praxis</a:t>
            </a:r>
          </a:p>
        </p:txBody>
      </p:sp>
      <p:sp>
        <p:nvSpPr>
          <p:cNvPr id="5" name="Rectangle 1128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Folie 2 von 12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rtlCol="0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rtlCol="0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128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Team-Foundation-Server in der Praxis</a:t>
            </a:r>
          </a:p>
        </p:txBody>
      </p:sp>
      <p:sp>
        <p:nvSpPr>
          <p:cNvPr id="5" name="Rectangle 1128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Folie 2 von 12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7450" y="1628775"/>
            <a:ext cx="3673475" cy="4525963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3325" y="1628775"/>
            <a:ext cx="3673475" cy="4525963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128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Team-Foundation-Server in der Praxis</a:t>
            </a:r>
          </a:p>
        </p:txBody>
      </p:sp>
      <p:sp>
        <p:nvSpPr>
          <p:cNvPr id="6" name="Rectangle 1128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Folie 2 von 12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rtlCol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128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Team-Foundation-Server in der Praxis</a:t>
            </a:r>
          </a:p>
        </p:txBody>
      </p:sp>
      <p:sp>
        <p:nvSpPr>
          <p:cNvPr id="8" name="Rectangle 1128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Folie 2 von 12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128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Team-Foundation-Server in der Praxis</a:t>
            </a:r>
          </a:p>
        </p:txBody>
      </p:sp>
      <p:sp>
        <p:nvSpPr>
          <p:cNvPr id="4" name="Rectangle 1128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Folie 2 von 12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28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Team-Foundation-Server in </a:t>
            </a:r>
            <a:r>
              <a:rPr lang="en-US" dirty="0" err="1"/>
              <a:t>der</a:t>
            </a:r>
            <a:r>
              <a:rPr lang="en-US" dirty="0"/>
              <a:t> Praxis</a:t>
            </a:r>
          </a:p>
        </p:txBody>
      </p:sp>
      <p:sp>
        <p:nvSpPr>
          <p:cNvPr id="3" name="Rectangle 1128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Folie 2 von 12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rtlCol="0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28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Team-Foundation-Server in der Praxis</a:t>
            </a:r>
          </a:p>
        </p:txBody>
      </p:sp>
      <p:sp>
        <p:nvSpPr>
          <p:cNvPr id="6" name="Rectangle 1128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Folie 2 von 12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rtlCol="0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28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Team-Foundation-Server in der Praxis</a:t>
            </a:r>
          </a:p>
        </p:txBody>
      </p:sp>
      <p:sp>
        <p:nvSpPr>
          <p:cNvPr id="6" name="Rectangle 11282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Folie 2 von 12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/>
          <p:cNvPicPr>
            <a:picLocks noChangeAspect="1" noChangeArrowheads="1"/>
          </p:cNvPicPr>
          <p:nvPr userDrawn="1"/>
        </p:nvPicPr>
        <p:blipFill>
          <a:blip r:embed="rId13"/>
          <a:srcRect b="23643"/>
          <a:stretch>
            <a:fillRect/>
          </a:stretch>
        </p:blipFill>
        <p:spPr bwMode="auto">
          <a:xfrm>
            <a:off x="0" y="0"/>
            <a:ext cx="9144000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8" name="Rectangle 3075"/>
          <p:cNvSpPr>
            <a:spLocks noChangeArrowheads="1"/>
          </p:cNvSpPr>
          <p:nvPr/>
        </p:nvSpPr>
        <p:spPr bwMode="auto">
          <a:xfrm>
            <a:off x="971550" y="1412875"/>
            <a:ext cx="8172450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2400">
                <a:solidFill>
                  <a:schemeClr val="bg1"/>
                </a:solidFill>
              </a:rPr>
              <a:t> </a:t>
            </a:r>
            <a:endParaRPr lang="de-DE">
              <a:solidFill>
                <a:schemeClr val="bg1"/>
              </a:solidFill>
            </a:endParaRPr>
          </a:p>
          <a:p>
            <a:pPr>
              <a:defRPr/>
            </a:pPr>
            <a:endParaRPr lang="de-DE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de-DE" sz="2400">
              <a:solidFill>
                <a:schemeClr val="bg1"/>
              </a:solidFill>
            </a:endParaRPr>
          </a:p>
        </p:txBody>
      </p:sp>
      <p:sp>
        <p:nvSpPr>
          <p:cNvPr id="6149" name="TextBox 3076"/>
          <p:cNvSpPr txBox="1">
            <a:spLocks noChangeArrowheads="1"/>
          </p:cNvSpPr>
          <p:nvPr/>
        </p:nvSpPr>
        <p:spPr bwMode="auto">
          <a:xfrm>
            <a:off x="900113" y="692150"/>
            <a:ext cx="46799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3200">
              <a:solidFill>
                <a:schemeClr val="bg1"/>
              </a:solidFill>
              <a:latin typeface="FrnkGothITC HvIt BT" pitchFamily="34" charset="0"/>
            </a:endParaRPr>
          </a:p>
        </p:txBody>
      </p:sp>
      <p:sp>
        <p:nvSpPr>
          <p:cNvPr id="11278" name="Rectangle 11277"/>
          <p:cNvSpPr>
            <a:spLocks noGrp="1" noChangeArrowheads="1"/>
          </p:cNvSpPr>
          <p:nvPr>
            <p:ph type="title"/>
          </p:nvPr>
        </p:nvSpPr>
        <p:spPr bwMode="auto">
          <a:xfrm>
            <a:off x="500034" y="928670"/>
            <a:ext cx="827722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Überschrift der Folie</a:t>
            </a:r>
          </a:p>
        </p:txBody>
      </p:sp>
      <p:sp>
        <p:nvSpPr>
          <p:cNvPr id="11279" name="Rectangle 11278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0034" y="1714488"/>
            <a:ext cx="8186766" cy="444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Das hier ist ein Platzhalter für den Text.</a:t>
            </a:r>
          </a:p>
          <a:p>
            <a:pPr lvl="0"/>
            <a:r>
              <a:rPr lang="de-DE" smtClean="0"/>
              <a:t>Durch die einzelnen Aufzählungszeichen kann zwischen </a:t>
            </a:r>
          </a:p>
          <a:p>
            <a:pPr lvl="0"/>
            <a:r>
              <a:rPr lang="de-DE" smtClean="0"/>
              <a:t>Einzelnen Punkten (große Aufzählungszeichen)</a:t>
            </a:r>
          </a:p>
          <a:p>
            <a:pPr lvl="1"/>
            <a:r>
              <a:rPr lang="de-DE" smtClean="0"/>
              <a:t>und Unterpunkten (kleine Aufzählungszeichen)</a:t>
            </a:r>
          </a:p>
          <a:p>
            <a:pPr lvl="1"/>
            <a:r>
              <a:rPr lang="de-DE" smtClean="0"/>
              <a:t>unterschieden werden</a:t>
            </a:r>
          </a:p>
          <a:p>
            <a:pPr lvl="0"/>
            <a:r>
              <a:rPr lang="de-DE" smtClean="0"/>
              <a:t>In der Fußzeile sollten Thema und Autor der Präsentation vorhanden sein</a:t>
            </a:r>
          </a:p>
          <a:p>
            <a:pPr lvl="0"/>
            <a:r>
              <a:rPr lang="de-DE" smtClean="0"/>
              <a:t>Über Ansicht Kopf- und Fußzeile kann die Fußzeile beliebig geändert werden. </a:t>
            </a:r>
          </a:p>
          <a:p>
            <a:pPr lvl="0"/>
            <a:endParaRPr lang="de-DE" smtClean="0"/>
          </a:p>
        </p:txBody>
      </p:sp>
      <p:sp>
        <p:nvSpPr>
          <p:cNvPr id="6152" name="Rectangle 1128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00113" y="6453188"/>
            <a:ext cx="6119812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en-US"/>
              <a:t>Team-Foundation-Server in der Praxis</a:t>
            </a:r>
          </a:p>
        </p:txBody>
      </p:sp>
      <p:sp>
        <p:nvSpPr>
          <p:cNvPr id="6153" name="Rectangle 1128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32588" y="64531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en-US"/>
              <a:t>Folie 2 von 12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" y="6342350"/>
            <a:ext cx="9144000" cy="515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1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12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12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12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112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12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112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8" grpId="0"/>
      <p:bldP spid="11279" grpId="0" build="p" bldLvl="2">
        <p:tmplLst>
          <p:tmpl lvl="1">
            <p:tnLst>
              <p:par>
                <p:cTn presetID="18" presetClass="entr" presetSubtype="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trips(downRight)">
                      <p:cBhvr>
                        <p:cTn dur="500"/>
                        <p:tgtEl>
                          <p:spTgt spid="112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8" presetClass="entr" presetSubtype="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trips(downRight)">
                      <p:cBhvr>
                        <p:cTn dur="500"/>
                        <p:tgtEl>
                          <p:spTgt spid="112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8" presetClass="entr" presetSubtype="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trips(downRight)">
                      <p:cBhvr>
                        <p:cTn dur="500"/>
                        <p:tgtEl>
                          <p:spTgt spid="112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/>
  <p:txStyles>
    <p:titleStyle>
      <a:lvl1pPr marL="342900" indent="-342900" algn="l" defTabSz="-13873163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  <a:lvl2pPr marL="342900" indent="-342900" algn="l" defTabSz="-13873163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nkGothITC HvIt BT"/>
        </a:defRPr>
      </a:lvl2pPr>
      <a:lvl3pPr marL="342900" indent="-342900" algn="l" defTabSz="-13873163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nkGothITC HvIt BT"/>
        </a:defRPr>
      </a:lvl3pPr>
      <a:lvl4pPr marL="342900" indent="-342900" algn="l" defTabSz="-13873163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nkGothITC HvIt BT"/>
        </a:defRPr>
      </a:lvl4pPr>
      <a:lvl5pPr marL="342900" indent="-342900" algn="l" defTabSz="-13873163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nkGothITC HvIt BT"/>
        </a:defRPr>
      </a:lvl5pPr>
      <a:lvl6pPr marL="457200" algn="l" fontAlgn="base">
        <a:spcBef>
          <a:spcPct val="0"/>
        </a:spcBef>
        <a:spcAft>
          <a:spcPct val="0"/>
        </a:spcAft>
        <a:defRPr sz="3200">
          <a:solidFill>
            <a:schemeClr val="bg1">
              <a:alpha val="100000"/>
            </a:schemeClr>
          </a:solidFill>
          <a:latin typeface="FrnkGothITC HvIt BT"/>
        </a:defRPr>
      </a:lvl6pPr>
      <a:lvl7pPr marL="914400" algn="l" fontAlgn="base">
        <a:spcBef>
          <a:spcPct val="0"/>
        </a:spcBef>
        <a:spcAft>
          <a:spcPct val="0"/>
        </a:spcAft>
        <a:defRPr sz="3200">
          <a:solidFill>
            <a:schemeClr val="bg1">
              <a:alpha val="100000"/>
            </a:schemeClr>
          </a:solidFill>
          <a:latin typeface="FrnkGothITC HvIt BT"/>
        </a:defRPr>
      </a:lvl7pPr>
      <a:lvl8pPr marL="1371600" algn="l" fontAlgn="base">
        <a:spcBef>
          <a:spcPct val="0"/>
        </a:spcBef>
        <a:spcAft>
          <a:spcPct val="0"/>
        </a:spcAft>
        <a:defRPr sz="3200">
          <a:solidFill>
            <a:schemeClr val="bg1">
              <a:alpha val="100000"/>
            </a:schemeClr>
          </a:solidFill>
          <a:latin typeface="FrnkGothITC HvIt BT"/>
        </a:defRPr>
      </a:lvl8pPr>
      <a:lvl9pPr marL="1828800" algn="l" fontAlgn="base">
        <a:spcBef>
          <a:spcPct val="0"/>
        </a:spcBef>
        <a:spcAft>
          <a:spcPct val="0"/>
        </a:spcAft>
        <a:defRPr sz="3200">
          <a:solidFill>
            <a:schemeClr val="bg1">
              <a:alpha val="100000"/>
            </a:schemeClr>
          </a:solidFill>
          <a:latin typeface="FrnkGothITC HvIt BT"/>
        </a:defRPr>
      </a:lvl9pPr>
    </p:titleStyle>
    <p:bodyStyle>
      <a:lvl1pPr marL="342900" indent="-342900" algn="l" defTabSz="-13873163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-13873163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chemeClr val="tx1"/>
          </a:solidFill>
          <a:latin typeface="+mn-lt"/>
        </a:defRPr>
      </a:lvl2pPr>
      <a:lvl3pPr marL="1143000" indent="-228600" algn="l" defTabSz="-13873163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bg1"/>
          </a:solidFill>
          <a:latin typeface="+mn-lt"/>
        </a:defRPr>
      </a:lvl3pPr>
      <a:lvl4pPr marL="1600200" indent="-228600" algn="l" defTabSz="-13873163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defTabSz="-13873163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bg1">
              <a:alpha val="100000"/>
            </a:schemeClr>
          </a:solidFill>
          <a:latin typeface="+mn-lt"/>
        </a:defRPr>
      </a:lvl6pPr>
      <a:lvl7pPr marL="29718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bg1">
              <a:alpha val="100000"/>
            </a:schemeClr>
          </a:solidFill>
          <a:latin typeface="+mn-lt"/>
        </a:defRPr>
      </a:lvl7pPr>
      <a:lvl8pPr marL="34290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bg1">
              <a:alpha val="100000"/>
            </a:schemeClr>
          </a:solidFill>
          <a:latin typeface="+mn-lt"/>
        </a:defRPr>
      </a:lvl8pPr>
      <a:lvl9pPr marL="3886200" indent="-228600" algn="l" fontAlgn="base">
        <a:spcBef>
          <a:spcPct val="20000"/>
        </a:spcBef>
        <a:spcAft>
          <a:spcPct val="0"/>
        </a:spcAft>
        <a:buChar char="»"/>
        <a:defRPr sz="2000">
          <a:solidFill>
            <a:schemeClr val="bg1">
              <a:alpha val="100000"/>
            </a:schemeClr>
          </a:solidFill>
          <a:latin typeface="+mn-lt"/>
        </a:defRPr>
      </a:lvl9pPr>
    </p:bodyStyle>
    <p:otherStyle>
      <a:lvl1pPr algn="l" eaLnBrk="0" fontAlgn="base" hangingPunct="0">
        <a:spcBef>
          <a:spcPct val="0"/>
        </a:spcBef>
        <a:spcAft>
          <a:spcPct val="0"/>
        </a:spcAft>
        <a:defRPr>
          <a:solidFill>
            <a:schemeClr val="tx1">
              <a:alpha val="100000"/>
            </a:schemeClr>
          </a:solidFill>
          <a:latin typeface="Arial"/>
        </a:defRPr>
      </a:lvl1pPr>
      <a:lvl2pPr marL="457200" algn="l" eaLnBrk="0" fontAlgn="base" hangingPunct="0">
        <a:spcBef>
          <a:spcPct val="0"/>
        </a:spcBef>
        <a:spcAft>
          <a:spcPct val="0"/>
        </a:spcAft>
        <a:defRPr>
          <a:solidFill>
            <a:schemeClr val="tx1">
              <a:alpha val="100000"/>
            </a:schemeClr>
          </a:solidFill>
          <a:latin typeface="Arial"/>
        </a:defRPr>
      </a:lvl2pPr>
      <a:lvl3pPr marL="914400" algn="l" eaLnBrk="0" fontAlgn="base" hangingPunct="0">
        <a:spcBef>
          <a:spcPct val="0"/>
        </a:spcBef>
        <a:spcAft>
          <a:spcPct val="0"/>
        </a:spcAft>
        <a:defRPr>
          <a:solidFill>
            <a:schemeClr val="tx1">
              <a:alpha val="100000"/>
            </a:schemeClr>
          </a:solidFill>
          <a:latin typeface="Arial"/>
        </a:defRPr>
      </a:lvl3pPr>
      <a:lvl4pPr marL="1371600" algn="l" eaLnBrk="0" fontAlgn="base" hangingPunct="0">
        <a:spcBef>
          <a:spcPct val="0"/>
        </a:spcBef>
        <a:spcAft>
          <a:spcPct val="0"/>
        </a:spcAft>
        <a:defRPr>
          <a:solidFill>
            <a:schemeClr val="tx1">
              <a:alpha val="100000"/>
            </a:schemeClr>
          </a:solidFill>
          <a:latin typeface="Arial"/>
        </a:defRPr>
      </a:lvl4pPr>
      <a:lvl5pPr marL="1828800" algn="l" eaLnBrk="0" fontAlgn="base" hangingPunct="0">
        <a:spcBef>
          <a:spcPct val="0"/>
        </a:spcBef>
        <a:spcAft>
          <a:spcPct val="0"/>
        </a:spcAft>
        <a:defRPr>
          <a:solidFill>
            <a:schemeClr val="tx1">
              <a:alpha val="100000"/>
            </a:schemeClr>
          </a:solidFill>
          <a:latin typeface="Arial"/>
        </a:defRPr>
      </a:lvl5pPr>
      <a:lvl6pPr marL="2286000" algn="l" eaLnBrk="0" fontAlgn="base" hangingPunct="0">
        <a:spcBef>
          <a:spcPct val="0"/>
        </a:spcBef>
        <a:spcAft>
          <a:spcPct val="0"/>
        </a:spcAft>
        <a:defRPr>
          <a:solidFill>
            <a:schemeClr val="tx1">
              <a:alpha val="100000"/>
            </a:schemeClr>
          </a:solidFill>
          <a:latin typeface="Arial"/>
        </a:defRPr>
      </a:lvl6pPr>
      <a:lvl7pPr marL="2743200" algn="l" eaLnBrk="0" fontAlgn="base" hangingPunct="0">
        <a:spcBef>
          <a:spcPct val="0"/>
        </a:spcBef>
        <a:spcAft>
          <a:spcPct val="0"/>
        </a:spcAft>
        <a:defRPr>
          <a:solidFill>
            <a:schemeClr val="tx1">
              <a:alpha val="100000"/>
            </a:schemeClr>
          </a:solidFill>
          <a:latin typeface="Arial"/>
        </a:defRPr>
      </a:lvl7pPr>
      <a:lvl8pPr marL="3200400" algn="l" eaLnBrk="0" fontAlgn="base" hangingPunct="0">
        <a:spcBef>
          <a:spcPct val="0"/>
        </a:spcBef>
        <a:spcAft>
          <a:spcPct val="0"/>
        </a:spcAft>
        <a:defRPr>
          <a:solidFill>
            <a:schemeClr val="tx1">
              <a:alpha val="100000"/>
            </a:schemeClr>
          </a:solidFill>
          <a:latin typeface="Arial"/>
        </a:defRPr>
      </a:lvl8pPr>
      <a:lvl9pPr marL="3657600" algn="l" eaLnBrk="0" fontAlgn="base" hangingPunct="0">
        <a:spcBef>
          <a:spcPct val="0"/>
        </a:spcBef>
        <a:spcAft>
          <a:spcPct val="0"/>
        </a:spcAft>
        <a:defRPr>
          <a:solidFill>
            <a:schemeClr val="tx1">
              <a:alpha val="100000"/>
            </a:schemeClr>
          </a:solidFill>
          <a:latin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soft.com/downloads/details.aspx?FamilyID=7324C3DB-658D-441B-8522-689C557D0A79&amp;displaylang=en" TargetMode="External"/><Relationship Id="rId2" Type="http://schemas.openxmlformats.org/officeDocument/2006/relationships/hyperlink" Target="http://www.microsoft.com/germany/msdn/vstudio/teamsystem/expand/default.msp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rtiso.com/ProBlog/CategoryView,category,Team+System+Server.aspx" TargetMode="External"/><Relationship Id="rId5" Type="http://schemas.openxmlformats.org/officeDocument/2006/relationships/hyperlink" Target="http://www.codeplex.com/Project/ProjectDirectory.aspx?TagName=TFS" TargetMode="External"/><Relationship Id="rId4" Type="http://schemas.openxmlformats.org/officeDocument/2006/relationships/hyperlink" Target="http://www.devbiz.c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hape 55297"/>
          <p:cNvSpPr>
            <a:spLocks noGrp="1" noChangeArrowheads="1"/>
          </p:cNvSpPr>
          <p:nvPr>
            <p:ph type="ctrTitle"/>
          </p:nvPr>
        </p:nvSpPr>
        <p:spPr>
          <a:xfrm>
            <a:off x="214282" y="4149725"/>
            <a:ext cx="8674131" cy="1470025"/>
          </a:xfrm>
        </p:spPr>
        <p:txBody>
          <a:bodyPr/>
          <a:lstStyle/>
          <a:p>
            <a:pPr marL="0" indent="0" defTabSz="914400" eaLnBrk="1" hangingPunct="1"/>
            <a:r>
              <a:rPr lang="de-DE" dirty="0" smtClean="0">
                <a:solidFill>
                  <a:schemeClr val="tx1"/>
                </a:solidFill>
              </a:rPr>
              <a:t>Team-</a:t>
            </a:r>
            <a:r>
              <a:rPr lang="de-DE" dirty="0" err="1" smtClean="0">
                <a:solidFill>
                  <a:schemeClr val="tx1"/>
                </a:solidFill>
              </a:rPr>
              <a:t>Foundation</a:t>
            </a:r>
            <a:r>
              <a:rPr lang="de-DE" dirty="0" smtClean="0">
                <a:solidFill>
                  <a:schemeClr val="tx1"/>
                </a:solidFill>
              </a:rPr>
              <a:t>-Server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smtClean="0">
                <a:solidFill>
                  <a:schemeClr val="tx1"/>
                </a:solidFill>
              </a:rPr>
              <a:t>in der Praxis</a:t>
            </a: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 l="24035" t="15095" r="25164" b="70008"/>
          <a:stretch>
            <a:fillRect/>
          </a:stretch>
        </p:blipFill>
        <p:spPr bwMode="auto">
          <a:xfrm>
            <a:off x="0" y="1214422"/>
            <a:ext cx="9144000" cy="1843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2071670" y="1564940"/>
          <a:ext cx="5038723" cy="4864456"/>
        </p:xfrm>
        <a:graphic>
          <a:graphicData uri="http://schemas.openxmlformats.org/presentationml/2006/ole">
            <p:oleObj spid="_x0000_s2050" name="Visio" r:id="rId4" imgW="6616739" imgH="6387436" progId="Visio.Drawing.11">
              <p:embed/>
            </p:oleObj>
          </a:graphicData>
        </a:graphic>
      </p:graphicFrame>
      <p:sp>
        <p:nvSpPr>
          <p:cNvPr id="2053" name="Shape 6348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0" indent="0" defTabSz="914400" eaLnBrk="1" hangingPunct="1"/>
            <a:r>
              <a:rPr lang="de-DE" sz="2800" dirty="0" smtClean="0"/>
              <a:t>Software Development </a:t>
            </a:r>
            <a:r>
              <a:rPr lang="de-DE" sz="2800" dirty="0" err="1" smtClean="0"/>
              <a:t>Lifecycle</a:t>
            </a:r>
            <a:endParaRPr lang="de-DE" sz="2800" dirty="0" smtClean="0"/>
          </a:p>
        </p:txBody>
      </p:sp>
      <p:sp>
        <p:nvSpPr>
          <p:cNvPr id="6" name="Rectangle 11282"/>
          <p:cNvSpPr>
            <a:spLocks noGrp="1" noChangeArrowheads="1"/>
          </p:cNvSpPr>
          <p:nvPr>
            <p:ph type="dt" sz="quarter" idx="11"/>
          </p:nvPr>
        </p:nvSpPr>
        <p:spPr>
          <a:xfrm>
            <a:off x="0" y="6381750"/>
            <a:ext cx="1776442" cy="476250"/>
          </a:xfrm>
          <a:noFill/>
        </p:spPr>
        <p:txBody>
          <a:bodyPr/>
          <a:lstStyle/>
          <a:p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Folie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9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von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13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Shape 63489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marL="0" indent="0" defTabSz="914400" eaLnBrk="1" hangingPunct="1"/>
            <a:endParaRPr lang="de-DE" sz="2800" smtClean="0"/>
          </a:p>
        </p:txBody>
      </p:sp>
      <p:sp>
        <p:nvSpPr>
          <p:cNvPr id="4" name="AutoShape 3"/>
          <p:cNvSpPr txBox="1">
            <a:spLocks noChangeAspect="1" noChangeArrowheads="1"/>
          </p:cNvSpPr>
          <p:nvPr/>
        </p:nvSpPr>
        <p:spPr bwMode="auto">
          <a:xfrm>
            <a:off x="928662" y="3798888"/>
            <a:ext cx="7499350" cy="207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de-DE" sz="9600" dirty="0">
                <a:latin typeface="FrnkGothITC HvIt BT" pitchFamily="34" charset="0"/>
              </a:rPr>
              <a:t>Demo</a:t>
            </a:r>
          </a:p>
        </p:txBody>
      </p:sp>
      <p:pic>
        <p:nvPicPr>
          <p:cNvPr id="5" name="Picture 4" descr="VisualStudi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3712" y="2143125"/>
            <a:ext cx="2692400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1282"/>
          <p:cNvSpPr>
            <a:spLocks noGrp="1" noChangeArrowheads="1"/>
          </p:cNvSpPr>
          <p:nvPr>
            <p:ph type="dt" sz="quarter" idx="11"/>
          </p:nvPr>
        </p:nvSpPr>
        <p:spPr>
          <a:xfrm>
            <a:off x="80914" y="6381750"/>
            <a:ext cx="1776442" cy="476250"/>
          </a:xfrm>
          <a:noFill/>
        </p:spPr>
        <p:txBody>
          <a:bodyPr/>
          <a:lstStyle/>
          <a:p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Folie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10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von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13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hape 9625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marL="0" indent="0" defTabSz="914400" eaLnBrk="1" hangingPunct="1"/>
            <a:r>
              <a:rPr lang="de-DE" sz="2800" dirty="0" smtClean="0"/>
              <a:t>Beispiele für Berichte</a:t>
            </a:r>
          </a:p>
        </p:txBody>
      </p:sp>
      <p:pic>
        <p:nvPicPr>
          <p:cNvPr id="54274" name="Picture 2" descr="D:\Documents and Settings\Thomas\Desktop\MSF Agile\Windows SharePoint Services\Process Guidance\Supporting Files\images\unplannedwork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1643063"/>
            <a:ext cx="73818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8" name="Picture 6" descr="D:\Documents and Settings\Thomas\Desktop\MSF Agile\Windows SharePoint Services\Process Guidance\Supporting Files\images\unhealthyunplannedwork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5" y="4071938"/>
            <a:ext cx="4572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0" name="Picture 8" descr="D:\Documents and Settings\Thomas\Desktop\MSF Agile\Windows SharePoint Services\Process Guidance\Supporting Files\images\healthy_qualityindicators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75" y="1655763"/>
            <a:ext cx="73818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2" name="Picture 10" descr="D:\Documents and Settings\Thomas\Desktop\MSF Agile\Windows SharePoint Services\Process Guidance\Supporting Files\images\unhealthyqualityindicator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29125" y="4095750"/>
            <a:ext cx="4572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4" name="Picture 12" descr="D:\Documents and Settings\Thomas\Desktop\MSF Agile\Windows SharePoint Services\Process Guidance\Supporting Files\images\healthy_remainingwork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85875" y="1647825"/>
            <a:ext cx="73818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6" name="Picture 14" descr="D:\Documents and Settings\Thomas\Desktop\MSF Agile\Windows SharePoint Services\Process Guidance\Supporting Files\images\unhealthyremainingwork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29125" y="4095750"/>
            <a:ext cx="4572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8" name="Picture 16" descr="D:\Documents and Settings\Thomas\Desktop\MSF Agile\Windows SharePoint Services\Process Guidance\Supporting Files\images\unhealthyremainingwork2.jpg"/>
          <p:cNvPicPr>
            <a:picLocks noChangeAspect="1" noChangeArrowheads="1"/>
          </p:cNvPicPr>
          <p:nvPr/>
        </p:nvPicPr>
        <p:blipFill>
          <a:blip r:embed="rId9"/>
          <a:srcRect r="34375"/>
          <a:stretch>
            <a:fillRect/>
          </a:stretch>
        </p:blipFill>
        <p:spPr bwMode="auto">
          <a:xfrm>
            <a:off x="6011863" y="1571612"/>
            <a:ext cx="3000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1282"/>
          <p:cNvSpPr>
            <a:spLocks noGrp="1" noChangeArrowheads="1"/>
          </p:cNvSpPr>
          <p:nvPr>
            <p:ph type="dt" sz="quarter" idx="11"/>
          </p:nvPr>
        </p:nvSpPr>
        <p:spPr>
          <a:xfrm>
            <a:off x="80914" y="6381750"/>
            <a:ext cx="1776442" cy="476250"/>
          </a:xfrm>
          <a:noFill/>
        </p:spPr>
        <p:txBody>
          <a:bodyPr/>
          <a:lstStyle/>
          <a:p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Folie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11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von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13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4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hape 9625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marL="0" indent="0" defTabSz="914400" eaLnBrk="1" hangingPunct="1"/>
            <a:r>
              <a:rPr lang="de-DE" sz="2800" dirty="0" smtClean="0"/>
              <a:t>Fazit</a:t>
            </a:r>
          </a:p>
        </p:txBody>
      </p:sp>
      <p:sp>
        <p:nvSpPr>
          <p:cNvPr id="96259" name="Shape 9625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71472" y="1643050"/>
            <a:ext cx="7816878" cy="451168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Fehler- und Anforderungsmanagement</a:t>
            </a:r>
          </a:p>
          <a:p>
            <a:pPr eaLnBrk="1" hangingPunct="1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Über Web-Portal durch Drittanbieter</a:t>
            </a:r>
          </a:p>
          <a:p>
            <a:pPr eaLnBrk="1" hangingPunct="1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Automatisiertes Buildmanagement</a:t>
            </a:r>
          </a:p>
          <a:p>
            <a:pPr eaLnBrk="1" hangingPunct="1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Build- und Releasemanagement</a:t>
            </a:r>
          </a:p>
          <a:p>
            <a:pPr eaLnBrk="1" hangingPunct="1"/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11282"/>
          <p:cNvSpPr>
            <a:spLocks noGrp="1" noChangeArrowheads="1"/>
          </p:cNvSpPr>
          <p:nvPr>
            <p:ph type="dt" sz="quarter" idx="11"/>
          </p:nvPr>
        </p:nvSpPr>
        <p:spPr>
          <a:xfrm>
            <a:off x="80914" y="6381750"/>
            <a:ext cx="1776442" cy="476250"/>
          </a:xfrm>
          <a:noFill/>
        </p:spPr>
        <p:txBody>
          <a:bodyPr/>
          <a:lstStyle/>
          <a:p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Folie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12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von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13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Shape 9625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marL="0" indent="0" defTabSz="914400" eaLnBrk="1" hangingPunct="1"/>
            <a:r>
              <a:rPr lang="de-DE" sz="2800" dirty="0" smtClean="0"/>
              <a:t>Weitere Quellen</a:t>
            </a:r>
          </a:p>
        </p:txBody>
      </p:sp>
      <p:sp>
        <p:nvSpPr>
          <p:cNvPr id="96259" name="Shape 9625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85720" y="1571612"/>
            <a:ext cx="8643998" cy="4714908"/>
          </a:xfrm>
        </p:spPr>
        <p:txBody>
          <a:bodyPr/>
          <a:lstStyle/>
          <a:p>
            <a:pPr eaLnBrk="1" hangingPunct="1"/>
            <a:r>
              <a:rPr lang="de-DE" dirty="0" smtClean="0"/>
              <a:t>Informationen</a:t>
            </a:r>
            <a:r>
              <a:rPr lang="de-DE" sz="2000" dirty="0" smtClean="0"/>
              <a:t> zu VSTS </a:t>
            </a:r>
            <a:r>
              <a:rPr lang="de-DE" sz="2000" dirty="0" smtClean="0">
                <a:hlinkClick r:id="rId2"/>
              </a:rPr>
              <a:t>http://www.microsoft.com/germany/msdn/vstudio/teamsystem/expand/default.mspx</a:t>
            </a:r>
            <a:r>
              <a:rPr lang="de-DE" sz="2000" dirty="0" smtClean="0"/>
              <a:t> </a:t>
            </a:r>
          </a:p>
          <a:p>
            <a:pPr eaLnBrk="1" hangingPunct="1"/>
            <a:r>
              <a:rPr lang="de-DE" sz="2000" dirty="0" smtClean="0"/>
              <a:t>Team </a:t>
            </a:r>
            <a:r>
              <a:rPr lang="de-DE" sz="2000" dirty="0" err="1" smtClean="0"/>
              <a:t>Foundation</a:t>
            </a:r>
            <a:r>
              <a:rPr lang="de-DE" sz="2000" dirty="0" smtClean="0"/>
              <a:t> Server </a:t>
            </a:r>
            <a:r>
              <a:rPr lang="de-DE" sz="2000" dirty="0" smtClean="0"/>
              <a:t>Power </a:t>
            </a:r>
            <a:r>
              <a:rPr lang="de-DE" sz="2000" dirty="0" smtClean="0"/>
              <a:t>Tools </a:t>
            </a:r>
            <a:r>
              <a:rPr lang="de-DE" sz="2000" dirty="0" smtClean="0">
                <a:hlinkClick r:id="rId3"/>
              </a:rPr>
              <a:t>http://www.microsoft.com/downloads/details.aspx?FamilyID=7324C3DB-658D-441B-8522-689C557D0A79&amp;displaylang=en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Achtung DSL-Tools müssen vorher installiert sein!</a:t>
            </a:r>
          </a:p>
          <a:p>
            <a:pPr eaLnBrk="1" hangingPunct="1"/>
            <a:r>
              <a:rPr lang="de-DE" sz="2000" dirty="0" smtClean="0"/>
              <a:t>Team </a:t>
            </a:r>
            <a:r>
              <a:rPr lang="de-DE" sz="2000" dirty="0" err="1" smtClean="0"/>
              <a:t>Plain</a:t>
            </a:r>
            <a:r>
              <a:rPr lang="de-DE" sz="2000" dirty="0" smtClean="0"/>
              <a:t> Download (kostenlos)</a:t>
            </a:r>
            <a:br>
              <a:rPr lang="de-DE" sz="2000" dirty="0" smtClean="0"/>
            </a:br>
            <a:r>
              <a:rPr lang="de-DE" sz="2000" dirty="0" smtClean="0">
                <a:hlinkClick r:id="rId4"/>
              </a:rPr>
              <a:t>http://www.devbiz.com/</a:t>
            </a:r>
            <a:r>
              <a:rPr lang="de-DE" sz="2000" dirty="0" smtClean="0"/>
              <a:t> </a:t>
            </a:r>
            <a:endParaRPr lang="de-DE" sz="2000" dirty="0" smtClean="0"/>
          </a:p>
          <a:p>
            <a:pPr eaLnBrk="1" hangingPunct="1"/>
            <a:r>
              <a:rPr lang="de-DE" sz="2000" dirty="0" smtClean="0"/>
              <a:t>TFS-Tools auf </a:t>
            </a:r>
            <a:r>
              <a:rPr lang="de-DE" sz="2000" dirty="0" err="1" smtClean="0"/>
              <a:t>CodePlex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>
                <a:hlinkClick r:id="rId5"/>
              </a:rPr>
              <a:t>http://</a:t>
            </a:r>
            <a:r>
              <a:rPr lang="de-DE" sz="2000" dirty="0" smtClean="0">
                <a:hlinkClick r:id="rId5"/>
              </a:rPr>
              <a:t>www.codeplex.com/Project/ProjectDirectory.aspx?TagName=TFS</a:t>
            </a:r>
            <a:r>
              <a:rPr lang="de-DE" sz="2000" dirty="0" smtClean="0"/>
              <a:t> </a:t>
            </a:r>
            <a:endParaRPr lang="de-DE" sz="2000" dirty="0" smtClean="0"/>
          </a:p>
          <a:p>
            <a:pPr eaLnBrk="1" hangingPunct="1"/>
            <a:r>
              <a:rPr lang="de-DE" sz="2000" dirty="0" smtClean="0"/>
              <a:t>Mein Blog zu TFS </a:t>
            </a:r>
            <a:r>
              <a:rPr lang="de-DE" sz="2000" dirty="0" smtClean="0">
                <a:hlinkClick r:id="rId6"/>
              </a:rPr>
              <a:t>http://www.artiso.com/ProBlog/CategoryView,category,Team%2BSystem%2BServer.aspx</a:t>
            </a:r>
            <a:endParaRPr lang="de-DE" sz="2000" dirty="0" smtClean="0"/>
          </a:p>
          <a:p>
            <a:pPr eaLnBrk="1" hangingPunct="1"/>
            <a:endParaRPr lang="de-DE" sz="2000" dirty="0" smtClean="0"/>
          </a:p>
        </p:txBody>
      </p:sp>
      <p:sp>
        <p:nvSpPr>
          <p:cNvPr id="6" name="Rectangle 11282"/>
          <p:cNvSpPr>
            <a:spLocks noGrp="1" noChangeArrowheads="1"/>
          </p:cNvSpPr>
          <p:nvPr>
            <p:ph type="dt" sz="quarter" idx="11"/>
          </p:nvPr>
        </p:nvSpPr>
        <p:spPr>
          <a:xfrm>
            <a:off x="80914" y="6381750"/>
            <a:ext cx="1776442" cy="476250"/>
          </a:xfrm>
          <a:noFill/>
        </p:spPr>
        <p:txBody>
          <a:bodyPr/>
          <a:lstStyle/>
          <a:p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Folie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13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von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13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hape 55297"/>
          <p:cNvSpPr>
            <a:spLocks noGrp="1" noChangeArrowheads="1"/>
          </p:cNvSpPr>
          <p:nvPr>
            <p:ph type="ctrTitle"/>
          </p:nvPr>
        </p:nvSpPr>
        <p:spPr>
          <a:xfrm>
            <a:off x="214282" y="4149725"/>
            <a:ext cx="8674131" cy="1470025"/>
          </a:xfrm>
        </p:spPr>
        <p:txBody>
          <a:bodyPr/>
          <a:lstStyle/>
          <a:p>
            <a:pPr marL="0" indent="0" defTabSz="914400" eaLnBrk="1" hangingPunct="1"/>
            <a:r>
              <a:rPr lang="de-DE" dirty="0" smtClean="0">
                <a:solidFill>
                  <a:schemeClr val="tx1"/>
                </a:solidFill>
              </a:rPr>
              <a:t>Team-</a:t>
            </a:r>
            <a:r>
              <a:rPr lang="de-DE" dirty="0" err="1" smtClean="0">
                <a:solidFill>
                  <a:schemeClr val="tx1"/>
                </a:solidFill>
              </a:rPr>
              <a:t>Foundation</a:t>
            </a:r>
            <a:r>
              <a:rPr lang="de-DE" dirty="0" smtClean="0">
                <a:solidFill>
                  <a:schemeClr val="tx1"/>
                </a:solidFill>
              </a:rPr>
              <a:t>-Server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smtClean="0">
                <a:solidFill>
                  <a:schemeClr val="tx1"/>
                </a:solidFill>
              </a:rPr>
              <a:t>in der Praxis</a:t>
            </a: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36866" name="Picture 2" descr="http://www.dotnet-leipzig.de/images/logo_star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142984"/>
            <a:ext cx="6019800" cy="22193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1282"/>
          <p:cNvSpPr>
            <a:spLocks noGrp="1" noChangeArrowheads="1"/>
          </p:cNvSpPr>
          <p:nvPr>
            <p:ph type="dt" sz="quarter" idx="11"/>
          </p:nvPr>
        </p:nvSpPr>
        <p:spPr>
          <a:xfrm>
            <a:off x="0" y="6381750"/>
            <a:ext cx="1776442" cy="476250"/>
          </a:xfrm>
          <a:noFill/>
        </p:spPr>
        <p:txBody>
          <a:bodyPr/>
          <a:lstStyle/>
          <a:p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Folie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2 von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13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148" name="Shape 9625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marL="0" indent="0" defTabSz="914400" eaLnBrk="1" hangingPunct="1"/>
            <a:r>
              <a:rPr lang="de-DE" sz="2800" smtClean="0"/>
              <a:t>Agenda</a:t>
            </a:r>
          </a:p>
        </p:txBody>
      </p:sp>
      <p:sp>
        <p:nvSpPr>
          <p:cNvPr id="96259" name="Shape 9625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71472" y="1643050"/>
            <a:ext cx="7600978" cy="4522800"/>
          </a:xfrm>
        </p:spPr>
        <p:txBody>
          <a:bodyPr/>
          <a:lstStyle/>
          <a:p>
            <a:pPr eaLnBrk="1" hangingPunct="1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Struktur Visual Studio Team System</a:t>
            </a:r>
          </a:p>
          <a:p>
            <a:pPr eaLnBrk="1" hangingPunct="1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Funktionsübersicht über Team </a:t>
            </a: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Foundation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Server</a:t>
            </a:r>
          </a:p>
          <a:p>
            <a:pPr eaLnBrk="1" hangingPunct="1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Software </a:t>
            </a: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Lifecycle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Management</a:t>
            </a:r>
          </a:p>
          <a:p>
            <a:pPr eaLnBrk="1" hangingPunct="1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Detailliertere Betrachtung der Funktionen innerhalb des Software </a:t>
            </a: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Lifecycles</a:t>
            </a:r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Fazit</a:t>
            </a:r>
          </a:p>
          <a:p>
            <a:pPr eaLnBrk="1" hangingPunct="1"/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hape 9625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marL="0" indent="0" defTabSz="914400" eaLnBrk="1" hangingPunct="1"/>
            <a:r>
              <a:rPr lang="de-DE" sz="2800" smtClean="0"/>
              <a:t>Statistik</a:t>
            </a:r>
          </a:p>
        </p:txBody>
      </p:sp>
      <p:sp>
        <p:nvSpPr>
          <p:cNvPr id="96259" name="Shape 9625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71472" y="1643050"/>
            <a:ext cx="7600978" cy="45228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Wer hat Team Foundation Server schon gesehen?</a:t>
            </a:r>
          </a:p>
          <a:p>
            <a:pPr eaLnBrk="1" hangingPunct="1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Wer hat schon damit gearbeitet?</a:t>
            </a:r>
          </a:p>
          <a:p>
            <a:pPr eaLnBrk="1" hangingPunct="1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Wer nutzt Quellcode-Verwaltung?</a:t>
            </a:r>
          </a:p>
          <a:p>
            <a:pPr eaLnBrk="1" hangingPunct="1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Wer nutzt Workitem-Tracking?</a:t>
            </a:r>
          </a:p>
          <a:p>
            <a:pPr eaLnBrk="1" hangingPunct="1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Wer nutzt Build-Management?</a:t>
            </a:r>
          </a:p>
          <a:p>
            <a:pPr eaLnBrk="1" hangingPunct="1"/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buNone/>
            </a:pPr>
            <a:r>
              <a:rPr lang="de-DE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Empfehlung für den Einstieg:</a:t>
            </a:r>
            <a:br>
              <a:rPr lang="de-DE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Einstieg in kleinen Schritten</a:t>
            </a:r>
          </a:p>
          <a:p>
            <a:pPr eaLnBrk="1" hangingPunct="1"/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11282"/>
          <p:cNvSpPr>
            <a:spLocks noGrp="1" noChangeArrowheads="1"/>
          </p:cNvSpPr>
          <p:nvPr>
            <p:ph type="dt" sz="quarter" idx="11"/>
          </p:nvPr>
        </p:nvSpPr>
        <p:spPr>
          <a:xfrm>
            <a:off x="0" y="6381750"/>
            <a:ext cx="1776442" cy="476250"/>
          </a:xfrm>
          <a:noFill/>
        </p:spPr>
        <p:txBody>
          <a:bodyPr/>
          <a:lstStyle/>
          <a:p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Folie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3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von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13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hape 9625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marL="0" indent="0" defTabSz="914400" eaLnBrk="1" hangingPunct="1"/>
            <a:r>
              <a:rPr lang="de-DE" sz="2800" smtClean="0"/>
              <a:t>Optimierungsziele im Entwicklungsprozess</a:t>
            </a:r>
          </a:p>
        </p:txBody>
      </p:sp>
      <p:sp>
        <p:nvSpPr>
          <p:cNvPr id="96259" name="Shape 9625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71472" y="1643050"/>
            <a:ext cx="7600978" cy="45228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Bessere Vorhersagbarkeit von Softwareprojekten</a:t>
            </a:r>
          </a:p>
          <a:p>
            <a:pPr eaLnBrk="1" hangingPunct="1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Optimierung der Kommunikation zwischen den Projektpartner</a:t>
            </a:r>
          </a:p>
          <a:p>
            <a:pPr eaLnBrk="1" hangingPunct="1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Steigerung der Softwarequalität</a:t>
            </a:r>
          </a:p>
          <a:p>
            <a:pPr eaLnBrk="1" hangingPunct="1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Reduzierung des Entwicklungsaufwands</a:t>
            </a:r>
          </a:p>
          <a:p>
            <a:pPr eaLnBrk="1" hangingPunct="1"/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187450" y="4365625"/>
            <a:ext cx="7272338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28650" indent="-628650"/>
            <a:r>
              <a:rPr lang="de-DE" sz="3600" b="1" dirty="0">
                <a:latin typeface="FrnkGothITC HvIt BT" pitchFamily="34" charset="0"/>
                <a:sym typeface="Wingdings" pitchFamily="2" charset="2"/>
              </a:rPr>
              <a:t>	Tool um Prozesse optimal zu unterstützen</a:t>
            </a:r>
            <a:endParaRPr lang="de-DE" sz="3600" b="1" dirty="0">
              <a:latin typeface="FrnkGothITC HvIt BT" pitchFamily="34" charset="0"/>
            </a:endParaRPr>
          </a:p>
          <a:p>
            <a:pPr marL="628650" indent="-628650"/>
            <a:endParaRPr lang="de-DE" sz="3600" dirty="0">
              <a:latin typeface="FrnkGothITC HvIt BT" pitchFamily="34" charset="0"/>
            </a:endParaRPr>
          </a:p>
          <a:p>
            <a:pPr marL="628650" indent="-628650"/>
            <a:endParaRPr lang="de-DE" dirty="0"/>
          </a:p>
        </p:txBody>
      </p:sp>
      <p:sp>
        <p:nvSpPr>
          <p:cNvPr id="7" name="Rectangle 11282"/>
          <p:cNvSpPr>
            <a:spLocks noGrp="1" noChangeArrowheads="1"/>
          </p:cNvSpPr>
          <p:nvPr>
            <p:ph type="dt" sz="quarter" idx="11"/>
          </p:nvPr>
        </p:nvSpPr>
        <p:spPr>
          <a:xfrm>
            <a:off x="0" y="6381750"/>
            <a:ext cx="1776442" cy="476250"/>
          </a:xfrm>
          <a:noFill/>
        </p:spPr>
        <p:txBody>
          <a:bodyPr/>
          <a:lstStyle/>
          <a:p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Folie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4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von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13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build="p"/>
      <p:bldP spid="61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7" name="Picture 11" descr="Unbenannt-2 Kopi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376488"/>
            <a:ext cx="6192837" cy="371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8" name="Picture 12" descr="Unbenannt-1 Kop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714356"/>
            <a:ext cx="7488238" cy="660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Shape 6348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0" indent="0" defTabSz="914400" eaLnBrk="1" hangingPunct="1"/>
            <a:r>
              <a:rPr lang="de-DE" sz="2800" dirty="0" smtClean="0"/>
              <a:t>Evolution der Entwicklungsplattform</a:t>
            </a:r>
          </a:p>
        </p:txBody>
      </p:sp>
      <p:sp>
        <p:nvSpPr>
          <p:cNvPr id="7" name="Rectangle 11282"/>
          <p:cNvSpPr>
            <a:spLocks noGrp="1" noChangeArrowheads="1"/>
          </p:cNvSpPr>
          <p:nvPr>
            <p:ph type="dt" sz="quarter" idx="11"/>
          </p:nvPr>
        </p:nvSpPr>
        <p:spPr>
          <a:xfrm>
            <a:off x="0" y="6381750"/>
            <a:ext cx="1776442" cy="476250"/>
          </a:xfrm>
          <a:noFill/>
        </p:spPr>
        <p:txBody>
          <a:bodyPr/>
          <a:lstStyle/>
          <a:p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Folie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5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von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13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282"/>
          <p:cNvSpPr>
            <a:spLocks noGrp="1" noChangeArrowheads="1"/>
          </p:cNvSpPr>
          <p:nvPr>
            <p:ph type="dt" sz="quarter" idx="11"/>
          </p:nvPr>
        </p:nvSpPr>
        <p:spPr>
          <a:xfrm>
            <a:off x="0" y="6381750"/>
            <a:ext cx="1776442" cy="476250"/>
          </a:xfrm>
          <a:noFill/>
        </p:spPr>
        <p:txBody>
          <a:bodyPr/>
          <a:lstStyle/>
          <a:p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Folie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6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von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13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23" name="Titel 1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Visual Studio Team System Editionen</a:t>
            </a:r>
            <a:endParaRPr lang="de-DE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/>
          <a:srcRect t="1662" b="1207"/>
          <a:stretch>
            <a:fillRect/>
          </a:stretch>
        </p:blipFill>
        <p:spPr bwMode="auto">
          <a:xfrm>
            <a:off x="928662" y="1571612"/>
            <a:ext cx="7505722" cy="472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hape 63489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marL="0" indent="0" defTabSz="914400" eaLnBrk="1" hangingPunct="1"/>
            <a:r>
              <a:rPr lang="de-DE" sz="2800" dirty="0" smtClean="0"/>
              <a:t>Die Entwicklungsplattform</a:t>
            </a:r>
          </a:p>
        </p:txBody>
      </p:sp>
      <p:pic>
        <p:nvPicPr>
          <p:cNvPr id="33797" name="Picture 5" descr="Server architecture diagram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1500174"/>
            <a:ext cx="3381375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 descr="Client architecture diagra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3426" y="1571612"/>
            <a:ext cx="344805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1282"/>
          <p:cNvSpPr>
            <a:spLocks noGrp="1" noChangeArrowheads="1"/>
          </p:cNvSpPr>
          <p:nvPr>
            <p:ph type="dt" sz="quarter" idx="11"/>
          </p:nvPr>
        </p:nvSpPr>
        <p:spPr>
          <a:xfrm>
            <a:off x="0" y="6381750"/>
            <a:ext cx="1776442" cy="476250"/>
          </a:xfrm>
          <a:noFill/>
        </p:spPr>
        <p:txBody>
          <a:bodyPr/>
          <a:lstStyle/>
          <a:p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Folie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7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von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13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Shape 63489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marL="0" indent="0" defTabSz="914400" eaLnBrk="1" hangingPunct="1"/>
            <a:r>
              <a:rPr lang="de-DE" sz="2800" dirty="0" smtClean="0"/>
              <a:t>Funktionsübersicht</a:t>
            </a:r>
            <a:endParaRPr lang="de-DE" sz="2800" dirty="0" smtClean="0"/>
          </a:p>
        </p:txBody>
      </p:sp>
      <p:sp>
        <p:nvSpPr>
          <p:cNvPr id="4" name="AutoShape 3"/>
          <p:cNvSpPr txBox="1">
            <a:spLocks noChangeAspect="1" noChangeArrowheads="1"/>
          </p:cNvSpPr>
          <p:nvPr/>
        </p:nvSpPr>
        <p:spPr bwMode="auto">
          <a:xfrm>
            <a:off x="857224" y="3798888"/>
            <a:ext cx="7499350" cy="207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de-DE" sz="9600" dirty="0">
                <a:latin typeface="FrnkGothITC HvIt BT" pitchFamily="34" charset="0"/>
              </a:rPr>
              <a:t>Demo</a:t>
            </a:r>
          </a:p>
        </p:txBody>
      </p:sp>
      <p:pic>
        <p:nvPicPr>
          <p:cNvPr id="5" name="Picture 4" descr="VisualStudi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62274" y="2143125"/>
            <a:ext cx="2692400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1282"/>
          <p:cNvSpPr>
            <a:spLocks noGrp="1" noChangeArrowheads="1"/>
          </p:cNvSpPr>
          <p:nvPr>
            <p:ph type="dt" sz="quarter" idx="11"/>
          </p:nvPr>
        </p:nvSpPr>
        <p:spPr>
          <a:xfrm>
            <a:off x="0" y="6381750"/>
            <a:ext cx="1776442" cy="476250"/>
          </a:xfrm>
          <a:noFill/>
        </p:spPr>
        <p:txBody>
          <a:bodyPr/>
          <a:lstStyle/>
          <a:p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Folie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8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von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13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artiso_master_vorlage">
  <a:themeElements>
    <a:clrScheme name="artiso_master_vorlag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tiso_master_vorlage">
      <a:majorFont>
        <a:latin typeface="FrnkGothITC HvIt B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>
    <a:extraClrScheme>
      <a:clrScheme name="artiso_master_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iso_master_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iso_master_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iso_master_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iso_master_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iso_master_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iso_master_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iso_master_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iso_master_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iso_master_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iso_master_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iso_master_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214</Words>
  <Application>Microsoft Office PowerPoint</Application>
  <PresentationFormat>Bildschirmpräsentation (4:3)</PresentationFormat>
  <Paragraphs>62</Paragraphs>
  <Slides>14</Slides>
  <Notes>5</Notes>
  <HiddenSlides>1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6" baseType="lpstr">
      <vt:lpstr>artiso_master_vorlage</vt:lpstr>
      <vt:lpstr>Visio</vt:lpstr>
      <vt:lpstr>Team-Foundation-Server in der Praxis</vt:lpstr>
      <vt:lpstr>Team-Foundation-Server in der Praxis</vt:lpstr>
      <vt:lpstr>Agenda</vt:lpstr>
      <vt:lpstr>Statistik</vt:lpstr>
      <vt:lpstr>Optimierungsziele im Entwicklungsprozess</vt:lpstr>
      <vt:lpstr>Evolution der Entwicklungsplattform</vt:lpstr>
      <vt:lpstr>Visual Studio Team System Editionen</vt:lpstr>
      <vt:lpstr>Die Entwicklungsplattform</vt:lpstr>
      <vt:lpstr>Funktionsübersicht</vt:lpstr>
      <vt:lpstr>Software Development Lifecycle</vt:lpstr>
      <vt:lpstr>Folie 11</vt:lpstr>
      <vt:lpstr>Beispiele für Berichte</vt:lpstr>
      <vt:lpstr>Fazit</vt:lpstr>
      <vt:lpstr>Weitere Quellen</vt:lpstr>
    </vt:vector>
  </TitlesOfParts>
  <Company>artiso solutions GmbH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Anzeige des Präsentationsthema</dc:title>
  <dc:creator>jwiedenmann</dc:creator>
  <cp:lastModifiedBy>tfssetup</cp:lastModifiedBy>
  <cp:revision>90</cp:revision>
  <dcterms:created xsi:type="dcterms:W3CDTF">2006-05-24T07:13:14Z</dcterms:created>
  <dcterms:modified xsi:type="dcterms:W3CDTF">2007-09-21T23:09:51Z</dcterms:modified>
</cp:coreProperties>
</file>