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5" r:id="rId1"/>
  </p:sldMasterIdLst>
  <p:notesMasterIdLst>
    <p:notesMasterId r:id="rId6"/>
  </p:notesMasterIdLst>
  <p:handoutMasterIdLst>
    <p:handoutMasterId r:id="rId7"/>
  </p:handoutMasterIdLst>
  <p:sldIdLst>
    <p:sldId id="258" r:id="rId2"/>
    <p:sldId id="259" r:id="rId3"/>
    <p:sldId id="261" r:id="rId4"/>
    <p:sldId id="260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ACD"/>
    <a:srgbClr val="FFDDAF"/>
    <a:srgbClr val="F69200"/>
    <a:srgbClr val="FFF0DB"/>
    <a:srgbClr val="FFF8C5"/>
    <a:srgbClr val="FFECC5"/>
    <a:srgbClr val="FFCC99"/>
    <a:srgbClr val="0000FF"/>
    <a:srgbClr val="969696"/>
    <a:srgbClr val="EAEA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18" autoAdjust="0"/>
    <p:restoredTop sz="81445" autoAdjust="0"/>
  </p:normalViewPr>
  <p:slideViewPr>
    <p:cSldViewPr>
      <p:cViewPr varScale="1">
        <p:scale>
          <a:sx n="56" d="100"/>
          <a:sy n="56" d="100"/>
        </p:scale>
        <p:origin x="-8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95" d="100"/>
          <a:sy n="95" d="100"/>
        </p:scale>
        <p:origin x="-3630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0EDB382-EA0A-47B8-9239-C7A0EC911895}" type="datetimeFigureOut">
              <a:rPr lang="de-DE"/>
              <a:pPr>
                <a:defRPr/>
              </a:pPr>
              <a:t>22.03.2008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5C20ED8-F2D5-4CE5-A0EE-F69544B3BD6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8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B58F8CB-2711-420D-BE34-BEA3454E51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7019925" y="188913"/>
            <a:ext cx="21240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de-DE" sz="1400" b="1">
                <a:solidFill>
                  <a:schemeClr val="bg1"/>
                </a:solidFill>
                <a:latin typeface="Verdana" pitchFamily="34" charset="0"/>
              </a:rPr>
              <a:t>bonn-to-code.net</a:t>
            </a:r>
            <a:endParaRPr lang="en-US" sz="1400" b="1">
              <a:solidFill>
                <a:schemeClr val="bg1"/>
              </a:solidFill>
              <a:latin typeface="Verdana" pitchFamily="34" charset="0"/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/>
          <a:srcRect t="6755" r="16624" b="5673"/>
          <a:stretch>
            <a:fillRect/>
          </a:stretch>
        </p:blipFill>
        <p:spPr bwMode="auto">
          <a:xfrm>
            <a:off x="0" y="0"/>
            <a:ext cx="91440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468313" y="2852738"/>
            <a:ext cx="82296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>
                <a:alpha val="5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endParaRPr lang="de-DE" sz="3600" b="1">
              <a:solidFill>
                <a:srgbClr val="F69200"/>
              </a:solidFill>
              <a:latin typeface="Verdana" pitchFamily="34" charset="0"/>
            </a:endParaRPr>
          </a:p>
        </p:txBody>
      </p:sp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7019925" y="188913"/>
            <a:ext cx="21240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de-DE" sz="1400" b="1">
                <a:solidFill>
                  <a:schemeClr val="bg1"/>
                </a:solidFill>
                <a:latin typeface="Verdana" pitchFamily="34" charset="0"/>
              </a:rPr>
              <a:t>bonn-to-code.net</a:t>
            </a:r>
            <a:endParaRPr lang="en-US" sz="14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0" y="549275"/>
            <a:ext cx="9144000" cy="73025"/>
          </a:xfrm>
          <a:prstGeom prst="rect">
            <a:avLst/>
          </a:prstGeom>
          <a:gradFill rotWithShape="1">
            <a:gsLst>
              <a:gs pos="0">
                <a:srgbClr val="008000">
                  <a:gamma/>
                  <a:shade val="46275"/>
                  <a:invGamma/>
                </a:srgbClr>
              </a:gs>
              <a:gs pos="100000">
                <a:srgbClr val="0080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32785" name="Rectangle 17"/>
          <p:cNvSpPr>
            <a:spLocks noGrp="1" noChangeArrowheads="1"/>
          </p:cNvSpPr>
          <p:nvPr>
            <p:ph type="ctrTitle" sz="quarter"/>
          </p:nvPr>
        </p:nvSpPr>
        <p:spPr>
          <a:xfrm>
            <a:off x="179388" y="2143116"/>
            <a:ext cx="8713787" cy="1428760"/>
          </a:xfrm>
        </p:spPr>
        <p:txBody>
          <a:bodyPr anchor="b"/>
          <a:lstStyle>
            <a:lvl1pPr algn="ctr"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2786" name="Rectangle 1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643314"/>
            <a:ext cx="6400800" cy="1500198"/>
          </a:xfrm>
        </p:spPr>
        <p:txBody>
          <a:bodyPr/>
          <a:lstStyle>
            <a:lvl1pPr marL="0" indent="0" algn="ctr">
              <a:buFont typeface="Franklin Gothic Medium" pitchFamily="34" charset="0"/>
              <a:buNone/>
              <a:defRPr/>
            </a:lvl1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7019925" y="188913"/>
            <a:ext cx="21240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de-DE" sz="1400" b="1">
                <a:solidFill>
                  <a:schemeClr val="bg1"/>
                </a:solidFill>
                <a:latin typeface="Verdana" pitchFamily="34" charset="0"/>
              </a:rPr>
              <a:t>bonn-to-code.net</a:t>
            </a:r>
            <a:endParaRPr lang="en-US" sz="1400" b="1">
              <a:solidFill>
                <a:schemeClr val="bg1"/>
              </a:solidFill>
              <a:latin typeface="Verdana" pitchFamily="34" charset="0"/>
            </a:endParaRPr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3"/>
          <a:srcRect t="6755" r="16624" b="5673"/>
          <a:stretch>
            <a:fillRect/>
          </a:stretch>
        </p:blipFill>
        <p:spPr bwMode="auto">
          <a:xfrm>
            <a:off x="0" y="0"/>
            <a:ext cx="91440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7019925" y="188913"/>
            <a:ext cx="21240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de-DE" sz="1400" b="1">
                <a:solidFill>
                  <a:schemeClr val="bg1"/>
                </a:solidFill>
                <a:latin typeface="Verdana" pitchFamily="34" charset="0"/>
              </a:rPr>
              <a:t>bonn-to-code.net</a:t>
            </a:r>
            <a:endParaRPr lang="en-US" sz="14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0" y="549275"/>
            <a:ext cx="9144000" cy="73025"/>
          </a:xfrm>
          <a:prstGeom prst="rect">
            <a:avLst/>
          </a:prstGeom>
          <a:gradFill rotWithShape="1">
            <a:gsLst>
              <a:gs pos="0">
                <a:srgbClr val="008000">
                  <a:gamma/>
                  <a:shade val="46275"/>
                  <a:invGamma/>
                </a:srgbClr>
              </a:gs>
              <a:gs pos="100000">
                <a:srgbClr val="0080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388" y="692150"/>
            <a:ext cx="8785225" cy="950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88" y="3214686"/>
            <a:ext cx="8785225" cy="36433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35669-46D8-470F-8CBD-A0C1EC590AF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>
          <a:xfrm>
            <a:off x="214283" y="1844093"/>
            <a:ext cx="8715436" cy="584775"/>
          </a:xfrm>
          <a:solidFill>
            <a:srgbClr val="FFEACD"/>
          </a:solidFill>
          <a:ln w="38100">
            <a:solidFill>
              <a:srgbClr val="FFDDAF"/>
            </a:solidFill>
          </a:ln>
        </p:spPr>
        <p:txBody>
          <a:bodyPr>
            <a:spAutoFit/>
          </a:bodyPr>
          <a:lstStyle>
            <a:lvl1pPr marL="0" indent="0" algn="ctr">
              <a:buNone/>
              <a:defRPr/>
            </a:lvl1pPr>
            <a:lvl2pPr marL="360363" indent="-269875" defTabSz="360363">
              <a:defRPr/>
            </a:lvl2pPr>
            <a:lvl3pPr marL="630238" indent="-269875">
              <a:defRPr/>
            </a:lvl3pPr>
          </a:lstStyle>
          <a:p>
            <a:pPr lvl="0"/>
            <a:endParaRPr lang="de-DE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388" y="620712"/>
            <a:ext cx="8785225" cy="9509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88" y="1571612"/>
            <a:ext cx="8785225" cy="5214950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376B2-91D1-4864-B18F-170D9FBB30B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388" y="620712"/>
            <a:ext cx="8785225" cy="9509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88" y="3143248"/>
            <a:ext cx="8785225" cy="3643314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35669-46D8-470F-8CBD-A0C1EC590AF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1"/>
          </p:nvPr>
        </p:nvSpPr>
        <p:spPr>
          <a:xfrm>
            <a:off x="214283" y="1785926"/>
            <a:ext cx="8715436" cy="584775"/>
          </a:xfrm>
          <a:solidFill>
            <a:srgbClr val="FFEACD"/>
          </a:solidFill>
          <a:ln w="38100">
            <a:solidFill>
              <a:srgbClr val="FFDDAF"/>
            </a:solidFill>
          </a:ln>
        </p:spPr>
        <p:txBody>
          <a:bodyPr>
            <a:spAutoFit/>
          </a:bodyPr>
          <a:lstStyle>
            <a:lvl1pPr marL="0" indent="0" algn="ctr">
              <a:buNone/>
              <a:defRPr/>
            </a:lvl1pPr>
            <a:lvl2pPr marL="360363" indent="-269875" defTabSz="360363">
              <a:defRPr/>
            </a:lvl2pPr>
            <a:lvl3pPr marL="630238" indent="-269875">
              <a:defRPr/>
            </a:lvl3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286124"/>
            <a:ext cx="7772400" cy="719133"/>
          </a:xfrm>
        </p:spPr>
        <p:txBody>
          <a:bodyPr anchor="t"/>
          <a:lstStyle>
            <a:lvl1pPr algn="ctr">
              <a:defRPr sz="3200" b="1" cap="none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376B2-91D1-4864-B18F-170D9FBB30B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28775"/>
            <a:ext cx="4038600" cy="5040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28775"/>
            <a:ext cx="4038600" cy="5040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376B2-91D1-4864-B18F-170D9FBB30B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376B2-91D1-4864-B18F-170D9FBB30B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376B2-91D1-4864-B18F-170D9FBB30B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376B2-91D1-4864-B18F-170D9FBB30B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286124"/>
            <a:ext cx="7772400" cy="719133"/>
          </a:xfrm>
        </p:spPr>
        <p:txBody>
          <a:bodyPr anchor="t"/>
          <a:lstStyle>
            <a:lvl1pPr algn="ctr">
              <a:defRPr sz="3200" b="1" cap="none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376B2-91D1-4864-B18F-170D9FBB30B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/>
          <p:cNvPicPr>
            <a:picLocks noChangeAspect="1" noChangeArrowheads="1"/>
          </p:cNvPicPr>
          <p:nvPr/>
        </p:nvPicPr>
        <p:blipFill>
          <a:blip r:embed="rId12"/>
          <a:srcRect t="6755" r="16624" b="5673"/>
          <a:stretch>
            <a:fillRect/>
          </a:stretch>
        </p:blipFill>
        <p:spPr bwMode="auto">
          <a:xfrm>
            <a:off x="0" y="0"/>
            <a:ext cx="91440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571612"/>
            <a:ext cx="8785225" cy="52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 smtClean="0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620712"/>
            <a:ext cx="8785225" cy="9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>
                <a:alpha val="50000"/>
              </a:scheme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  <a:endParaRPr lang="en-US" dirty="0" smtClean="0"/>
          </a:p>
        </p:txBody>
      </p:sp>
      <p:sp>
        <p:nvSpPr>
          <p:cNvPr id="1043" name="Text Box 19"/>
          <p:cNvSpPr txBox="1">
            <a:spLocks noChangeArrowheads="1"/>
          </p:cNvSpPr>
          <p:nvPr/>
        </p:nvSpPr>
        <p:spPr bwMode="auto">
          <a:xfrm>
            <a:off x="7019925" y="188913"/>
            <a:ext cx="21240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de-DE" sz="1400" b="1">
                <a:solidFill>
                  <a:schemeClr val="bg1"/>
                </a:solidFill>
                <a:latin typeface="Verdana" pitchFamily="34" charset="0"/>
              </a:rPr>
              <a:t>bonn-to-code.net</a:t>
            </a:r>
            <a:endParaRPr lang="en-US" sz="14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549275"/>
            <a:ext cx="9144000" cy="73025"/>
          </a:xfrm>
          <a:prstGeom prst="rect">
            <a:avLst/>
          </a:prstGeom>
          <a:gradFill rotWithShape="1">
            <a:gsLst>
              <a:gs pos="0">
                <a:srgbClr val="008000">
                  <a:gamma/>
                  <a:shade val="46275"/>
                  <a:invGamma/>
                </a:srgbClr>
              </a:gs>
              <a:gs pos="100000">
                <a:srgbClr val="0080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04025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E5376B2-91D1-4864-B18F-170D9FBB30B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13"/>
          <a:srcRect t="6755" r="16624" b="5673"/>
          <a:stretch>
            <a:fillRect/>
          </a:stretch>
        </p:blipFill>
        <p:spPr bwMode="auto">
          <a:xfrm>
            <a:off x="0" y="0"/>
            <a:ext cx="91440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7019925" y="188913"/>
            <a:ext cx="21240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de-DE" sz="1400" b="1">
                <a:solidFill>
                  <a:schemeClr val="bg1"/>
                </a:solidFill>
                <a:latin typeface="Verdana" pitchFamily="34" charset="0"/>
              </a:rPr>
              <a:t>bonn-to-code.net</a:t>
            </a:r>
            <a:endParaRPr lang="en-US" sz="14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0" y="549275"/>
            <a:ext cx="9144000" cy="73025"/>
          </a:xfrm>
          <a:prstGeom prst="rect">
            <a:avLst/>
          </a:prstGeom>
          <a:gradFill rotWithShape="1">
            <a:gsLst>
              <a:gs pos="0">
                <a:srgbClr val="008000">
                  <a:gamma/>
                  <a:shade val="46275"/>
                  <a:invGamma/>
                </a:srgbClr>
              </a:gs>
              <a:gs pos="100000">
                <a:srgbClr val="0080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11" name="Picture 12"/>
          <p:cNvPicPr>
            <a:picLocks noChangeAspect="1" noChangeArrowheads="1"/>
          </p:cNvPicPr>
          <p:nvPr/>
        </p:nvPicPr>
        <p:blipFill>
          <a:blip r:embed="rId12"/>
          <a:srcRect t="6755" r="16624" b="5673"/>
          <a:stretch>
            <a:fillRect/>
          </a:stretch>
        </p:blipFill>
        <p:spPr bwMode="auto">
          <a:xfrm>
            <a:off x="0" y="0"/>
            <a:ext cx="91440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7019925" y="188913"/>
            <a:ext cx="21240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de-DE" sz="1400" b="1">
                <a:solidFill>
                  <a:schemeClr val="bg1"/>
                </a:solidFill>
                <a:latin typeface="Verdana" pitchFamily="34" charset="0"/>
              </a:rPr>
              <a:t>bonn-to-code.net</a:t>
            </a:r>
            <a:endParaRPr lang="en-US" sz="14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0" y="549275"/>
            <a:ext cx="9144000" cy="73025"/>
          </a:xfrm>
          <a:prstGeom prst="rect">
            <a:avLst/>
          </a:prstGeom>
          <a:gradFill rotWithShape="1">
            <a:gsLst>
              <a:gs pos="0">
                <a:srgbClr val="008000">
                  <a:gamma/>
                  <a:shade val="46275"/>
                  <a:invGamma/>
                </a:srgbClr>
              </a:gs>
              <a:gs pos="100000">
                <a:srgbClr val="0080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14" name="Picture 12"/>
          <p:cNvPicPr>
            <a:picLocks noChangeAspect="1" noChangeArrowheads="1"/>
          </p:cNvPicPr>
          <p:nvPr userDrawn="1"/>
        </p:nvPicPr>
        <p:blipFill>
          <a:blip r:embed="rId13"/>
          <a:srcRect t="6755" r="16624" b="5673"/>
          <a:stretch>
            <a:fillRect/>
          </a:stretch>
        </p:blipFill>
        <p:spPr bwMode="auto">
          <a:xfrm>
            <a:off x="0" y="0"/>
            <a:ext cx="91440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19"/>
          <p:cNvSpPr txBox="1">
            <a:spLocks noChangeArrowheads="1"/>
          </p:cNvSpPr>
          <p:nvPr userDrawn="1"/>
        </p:nvSpPr>
        <p:spPr bwMode="auto">
          <a:xfrm>
            <a:off x="7019925" y="188913"/>
            <a:ext cx="21240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de-DE" sz="1400" b="1">
                <a:solidFill>
                  <a:schemeClr val="bg1"/>
                </a:solidFill>
                <a:latin typeface="Verdana" pitchFamily="34" charset="0"/>
              </a:rPr>
              <a:t>bonn-to-code.net</a:t>
            </a:r>
            <a:endParaRPr lang="en-US" sz="1400" b="1">
              <a:solidFill>
                <a:schemeClr val="bg1"/>
              </a:solidFill>
              <a:latin typeface="Verdana" pitchFamily="34" charset="0"/>
            </a:endParaRPr>
          </a:p>
        </p:txBody>
      </p:sp>
      <p:sp>
        <p:nvSpPr>
          <p:cNvPr id="16" name="Rectangle 13"/>
          <p:cNvSpPr>
            <a:spLocks noChangeArrowheads="1"/>
          </p:cNvSpPr>
          <p:nvPr userDrawn="1"/>
        </p:nvSpPr>
        <p:spPr bwMode="auto">
          <a:xfrm>
            <a:off x="0" y="549275"/>
            <a:ext cx="9144000" cy="73025"/>
          </a:xfrm>
          <a:prstGeom prst="rect">
            <a:avLst/>
          </a:prstGeom>
          <a:gradFill rotWithShape="1">
            <a:gsLst>
              <a:gs pos="0">
                <a:srgbClr val="008000">
                  <a:gamma/>
                  <a:shade val="46275"/>
                  <a:invGamma/>
                </a:srgbClr>
              </a:gs>
              <a:gs pos="100000">
                <a:srgbClr val="0080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784" r:id="rId10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692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69200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69200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69200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69200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69200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69200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69200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F69200"/>
          </a:solidFill>
          <a:latin typeface="Verdana" pitchFamily="34" charset="0"/>
        </a:defRPr>
      </a:lvl9pPr>
    </p:titleStyle>
    <p:bodyStyle>
      <a:lvl1pPr marL="363538" indent="-363538" algn="l" rtl="0" eaLnBrk="1" fontAlgn="base" hangingPunct="1">
        <a:spcBef>
          <a:spcPts val="2400"/>
        </a:spcBef>
        <a:spcAft>
          <a:spcPct val="0"/>
        </a:spcAft>
        <a:buClr>
          <a:srgbClr val="F69200"/>
        </a:buClr>
        <a:buFont typeface="Wingdings" pitchFamily="2" charset="2"/>
        <a:buChar char="§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892175" indent="-349250" algn="l" rtl="0" eaLnBrk="1" fontAlgn="base" hangingPunct="1">
        <a:spcBef>
          <a:spcPct val="20000"/>
        </a:spcBef>
        <a:spcAft>
          <a:spcPct val="0"/>
        </a:spcAft>
        <a:buClr>
          <a:srgbClr val="F69200"/>
        </a:buClr>
        <a:buFont typeface="Wingdings" pitchFamily="2" charset="2"/>
        <a:buChar char="§"/>
        <a:defRPr sz="2800">
          <a:solidFill>
            <a:srgbClr val="000000"/>
          </a:solidFill>
          <a:latin typeface="+mn-lt"/>
        </a:defRPr>
      </a:lvl2pPr>
      <a:lvl3pPr marL="1344613" indent="-273050" algn="l" rtl="0" eaLnBrk="1" fontAlgn="base" hangingPunct="1">
        <a:spcBef>
          <a:spcPct val="20000"/>
        </a:spcBef>
        <a:spcAft>
          <a:spcPct val="0"/>
        </a:spcAft>
        <a:buClr>
          <a:srgbClr val="F69200"/>
        </a:buClr>
        <a:buFont typeface="Wingdings" pitchFamily="2" charset="2"/>
        <a:buChar char="§"/>
        <a:defRPr sz="2400">
          <a:solidFill>
            <a:srgbClr val="000000"/>
          </a:solidFill>
          <a:latin typeface="+mn-lt"/>
        </a:defRPr>
      </a:lvl3pPr>
      <a:lvl4pPr marL="1795463" indent="-271463" algn="l" rtl="0" eaLnBrk="1" fontAlgn="base" hangingPunct="1">
        <a:spcBef>
          <a:spcPct val="20000"/>
        </a:spcBef>
        <a:spcAft>
          <a:spcPct val="0"/>
        </a:spcAft>
        <a:buClr>
          <a:srgbClr val="F69200"/>
        </a:buClr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4pPr>
      <a:lvl5pPr marL="2236788" indent="-261938" algn="l" rtl="0" eaLnBrk="1" fontAlgn="base" hangingPunct="1">
        <a:spcBef>
          <a:spcPct val="20000"/>
        </a:spcBef>
        <a:spcAft>
          <a:spcPct val="0"/>
        </a:spcAft>
        <a:buClr>
          <a:srgbClr val="F69200"/>
        </a:buClr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5pPr>
      <a:lvl6pPr marL="2522538" indent="-266700" algn="l" rtl="0" eaLnBrk="1" fontAlgn="base" hangingPunct="1">
        <a:spcBef>
          <a:spcPct val="20000"/>
        </a:spcBef>
        <a:spcAft>
          <a:spcPct val="0"/>
        </a:spcAft>
        <a:buClr>
          <a:srgbClr val="F69200"/>
        </a:buClr>
        <a:buFont typeface="Franklin Gothic Medium" pitchFamily="34" charset="0"/>
        <a:buChar char="▪"/>
        <a:defRPr>
          <a:solidFill>
            <a:schemeClr val="tx1"/>
          </a:solidFill>
          <a:latin typeface="+mn-lt"/>
        </a:defRPr>
      </a:lvl6pPr>
      <a:lvl7pPr marL="2979738" indent="-266700" algn="l" rtl="0" eaLnBrk="1" fontAlgn="base" hangingPunct="1">
        <a:spcBef>
          <a:spcPct val="20000"/>
        </a:spcBef>
        <a:spcAft>
          <a:spcPct val="0"/>
        </a:spcAft>
        <a:buClr>
          <a:srgbClr val="F69200"/>
        </a:buClr>
        <a:buFont typeface="Franklin Gothic Medium" pitchFamily="34" charset="0"/>
        <a:buChar char="▪"/>
        <a:defRPr>
          <a:solidFill>
            <a:schemeClr val="tx1"/>
          </a:solidFill>
          <a:latin typeface="+mn-lt"/>
        </a:defRPr>
      </a:lvl7pPr>
      <a:lvl8pPr marL="3436938" indent="-266700" algn="l" rtl="0" eaLnBrk="1" fontAlgn="base" hangingPunct="1">
        <a:spcBef>
          <a:spcPct val="20000"/>
        </a:spcBef>
        <a:spcAft>
          <a:spcPct val="0"/>
        </a:spcAft>
        <a:buClr>
          <a:srgbClr val="F69200"/>
        </a:buClr>
        <a:buFont typeface="Franklin Gothic Medium" pitchFamily="34" charset="0"/>
        <a:buChar char="▪"/>
        <a:defRPr>
          <a:solidFill>
            <a:schemeClr val="tx1"/>
          </a:solidFill>
          <a:latin typeface="+mn-lt"/>
        </a:defRPr>
      </a:lvl8pPr>
      <a:lvl9pPr marL="3894138" indent="-266700" algn="l" rtl="0" eaLnBrk="1" fontAlgn="base" hangingPunct="1">
        <a:spcBef>
          <a:spcPct val="20000"/>
        </a:spcBef>
        <a:spcAft>
          <a:spcPct val="0"/>
        </a:spcAft>
        <a:buClr>
          <a:srgbClr val="F69200"/>
        </a:buClr>
        <a:buFont typeface="Franklin Gothic Medium" pitchFamily="34" charset="0"/>
        <a:buChar char="▪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eblogs.asp.net/rweigelt" TargetMode="External"/><Relationship Id="rId2" Type="http://schemas.openxmlformats.org/officeDocument/2006/relationships/hyperlink" Target="mailto:mail@roland-weigelt.de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urcegear.com/diffmerg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2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179388" y="1214422"/>
            <a:ext cx="8713787" cy="2357454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 err="1" smtClean="0"/>
              <a:t>QuickTip</a:t>
            </a:r>
            <a:r>
              <a:rPr lang="de-DE" dirty="0" smtClean="0"/>
              <a:t>:</a:t>
            </a:r>
            <a:br>
              <a:rPr lang="de-DE" dirty="0" smtClean="0"/>
            </a:br>
            <a:r>
              <a:rPr lang="de-DE" dirty="0" err="1" smtClean="0"/>
              <a:t>SourceGear</a:t>
            </a:r>
            <a:r>
              <a:rPr lang="de-DE" dirty="0" smtClean="0"/>
              <a:t> </a:t>
            </a:r>
            <a:r>
              <a:rPr lang="de-DE" dirty="0" err="1" smtClean="0"/>
              <a:t>DiffMerge</a:t>
            </a:r>
            <a:r>
              <a:rPr lang="de-DE" dirty="0" smtClean="0"/>
              <a:t/>
            </a:r>
            <a:br>
              <a:rPr lang="de-DE" dirty="0" smtClean="0"/>
            </a:br>
            <a:endParaRPr lang="en-US" dirty="0"/>
          </a:p>
        </p:txBody>
      </p:sp>
      <p:sp>
        <p:nvSpPr>
          <p:cNvPr id="3075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154113" y="3635375"/>
            <a:ext cx="6835775" cy="14573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de-DE" dirty="0" smtClean="0">
                <a:solidFill>
                  <a:schemeClr val="tx1"/>
                </a:solidFill>
              </a:rPr>
              <a:t>25.03.2008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dirty="0" smtClean="0">
                <a:solidFill>
                  <a:schemeClr val="tx1"/>
                </a:solidFill>
              </a:rPr>
              <a:t>Roland Weigelt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076" name="Rectangle 8"/>
          <p:cNvSpPr>
            <a:spLocks noChangeArrowheads="1"/>
          </p:cNvSpPr>
          <p:nvPr/>
        </p:nvSpPr>
        <p:spPr bwMode="auto">
          <a:xfrm>
            <a:off x="107950" y="5951538"/>
            <a:ext cx="8893175" cy="906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b"/>
          <a:lstStyle/>
          <a:p>
            <a:pPr algn="just" defTabSz="633413">
              <a:tabLst>
                <a:tab pos="722313" algn="l"/>
              </a:tabLst>
            </a:pPr>
            <a:r>
              <a:rPr lang="de-DE" sz="1400" i="1" smtClean="0">
                <a:latin typeface="Verdana" pitchFamily="34" charset="0"/>
              </a:rPr>
              <a:t>EMail</a:t>
            </a:r>
            <a:r>
              <a:rPr lang="de-DE" sz="1400" i="1" dirty="0">
                <a:latin typeface="Verdana" pitchFamily="34" charset="0"/>
              </a:rPr>
              <a:t>:</a:t>
            </a:r>
            <a:r>
              <a:rPr lang="de-DE" sz="1400" b="1" dirty="0">
                <a:latin typeface="Verdana" pitchFamily="34" charset="0"/>
              </a:rPr>
              <a:t>	</a:t>
            </a:r>
            <a:r>
              <a:rPr lang="de-DE" sz="1400" b="1">
                <a:latin typeface="Verdana" pitchFamily="34" charset="0"/>
              </a:rPr>
              <a:t>	</a:t>
            </a:r>
            <a:r>
              <a:rPr lang="de-DE" sz="1400" smtClean="0">
                <a:solidFill>
                  <a:schemeClr val="hlink"/>
                </a:solidFill>
                <a:latin typeface="Verdana" pitchFamily="34" charset="0"/>
                <a:hlinkClick r:id="rId2"/>
              </a:rPr>
              <a:t>mail@roland-weigelt.de</a:t>
            </a:r>
            <a:endParaRPr lang="de-DE" sz="1400" dirty="0">
              <a:solidFill>
                <a:schemeClr val="hlink"/>
              </a:solidFill>
              <a:latin typeface="Verdana" pitchFamily="34" charset="0"/>
            </a:endParaRPr>
          </a:p>
          <a:p>
            <a:pPr algn="just" defTabSz="633413">
              <a:tabLst>
                <a:tab pos="722313" algn="l"/>
              </a:tabLst>
            </a:pPr>
            <a:r>
              <a:rPr lang="de-DE" sz="1400" i="1" dirty="0">
                <a:latin typeface="Verdana" pitchFamily="34" charset="0"/>
              </a:rPr>
              <a:t>Weblog:</a:t>
            </a:r>
            <a:r>
              <a:rPr lang="de-DE" sz="1400">
                <a:latin typeface="Verdana" pitchFamily="34" charset="0"/>
              </a:rPr>
              <a:t>	</a:t>
            </a:r>
            <a:r>
              <a:rPr lang="de-DE" sz="1400" smtClean="0">
                <a:latin typeface="Verdana" pitchFamily="34" charset="0"/>
                <a:hlinkClick r:id="rId3"/>
              </a:rPr>
              <a:t>http</a:t>
            </a:r>
            <a:r>
              <a:rPr lang="de-DE" sz="1400" dirty="0">
                <a:latin typeface="Verdana" pitchFamily="34" charset="0"/>
                <a:hlinkClick r:id="rId3"/>
              </a:rPr>
              <a:t>://weblogs.asp.net/rweigelt</a:t>
            </a:r>
            <a:endParaRPr lang="en-US" sz="14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SourceGear</a:t>
            </a:r>
            <a:r>
              <a:rPr lang="de-DE" dirty="0" smtClean="0"/>
              <a:t> </a:t>
            </a:r>
            <a:r>
              <a:rPr lang="de-DE" dirty="0" err="1" smtClean="0"/>
              <a:t>DiffMerge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Tool zum Vergleich von Textdateien ("</a:t>
            </a:r>
            <a:r>
              <a:rPr lang="de-DE" dirty="0" err="1" smtClean="0"/>
              <a:t>Diff</a:t>
            </a:r>
            <a:r>
              <a:rPr lang="de-DE" dirty="0" smtClean="0"/>
              <a:t>")</a:t>
            </a:r>
          </a:p>
          <a:p>
            <a:pPr lvl="1"/>
            <a:r>
              <a:rPr lang="de-DE" dirty="0" smtClean="0"/>
              <a:t>Optional Übernahme von Änderungen ("</a:t>
            </a:r>
            <a:r>
              <a:rPr lang="de-DE" dirty="0" err="1" smtClean="0"/>
              <a:t>Merge</a:t>
            </a:r>
            <a:r>
              <a:rPr lang="de-DE" dirty="0" smtClean="0"/>
              <a:t>")</a:t>
            </a:r>
          </a:p>
          <a:p>
            <a:pPr lvl="1"/>
            <a:r>
              <a:rPr lang="de-DE" dirty="0" smtClean="0"/>
              <a:t>Windows, Linux, Mac OS X</a:t>
            </a:r>
          </a:p>
          <a:p>
            <a:pPr lvl="1"/>
            <a:r>
              <a:rPr lang="de-DE" dirty="0" smtClean="0"/>
              <a:t>Kostenlos, auch für Einsatz in Firmen</a:t>
            </a:r>
          </a:p>
          <a:p>
            <a:pPr lvl="1"/>
            <a:r>
              <a:rPr lang="de-DE" dirty="0" smtClean="0">
                <a:hlinkClick r:id="rId2"/>
              </a:rPr>
              <a:t>http://www.sourcegear.com/diffmerge/</a:t>
            </a:r>
            <a:endParaRPr lang="de-DE" dirty="0" smtClean="0"/>
          </a:p>
          <a:p>
            <a:r>
              <a:rPr lang="de-DE" dirty="0" err="1" smtClean="0"/>
              <a:t>SourceGear</a:t>
            </a:r>
            <a:r>
              <a:rPr lang="de-DE" dirty="0" smtClean="0"/>
              <a:t>: </a:t>
            </a:r>
            <a:r>
              <a:rPr lang="de-DE" dirty="0" smtClean="0"/>
              <a:t>Tool-Hersteller</a:t>
            </a:r>
          </a:p>
          <a:p>
            <a:pPr lvl="1"/>
            <a:r>
              <a:rPr lang="de-DE" dirty="0" err="1" smtClean="0"/>
              <a:t>Vault</a:t>
            </a:r>
            <a:r>
              <a:rPr lang="de-DE" dirty="0" smtClean="0"/>
              <a:t>: kommerzieller SourceSafe-Ersatz</a:t>
            </a:r>
          </a:p>
          <a:p>
            <a:pPr lvl="1"/>
            <a:r>
              <a:rPr lang="de-DE" dirty="0" err="1" smtClean="0"/>
              <a:t>Fortress</a:t>
            </a:r>
            <a:r>
              <a:rPr lang="de-DE" dirty="0" smtClean="0"/>
              <a:t>: </a:t>
            </a:r>
            <a:r>
              <a:rPr lang="de-DE" dirty="0" err="1" smtClean="0"/>
              <a:t>Vault</a:t>
            </a:r>
            <a:r>
              <a:rPr lang="de-DE" dirty="0" smtClean="0"/>
              <a:t> </a:t>
            </a:r>
            <a:r>
              <a:rPr lang="de-DE" dirty="0" smtClean="0"/>
              <a:t>+ integriertes </a:t>
            </a:r>
            <a:r>
              <a:rPr lang="de-DE" dirty="0" err="1" smtClean="0"/>
              <a:t>Bugtracking</a:t>
            </a:r>
            <a:endParaRPr lang="de-DE" dirty="0" smtClean="0"/>
          </a:p>
          <a:p>
            <a:pPr lvl="1"/>
            <a:r>
              <a:rPr lang="de-DE" dirty="0" err="1" smtClean="0"/>
              <a:t>DiffMerge</a:t>
            </a:r>
            <a:r>
              <a:rPr lang="de-DE" dirty="0" smtClean="0"/>
              <a:t>: "Abfallprodukt"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SourceGear</a:t>
            </a:r>
            <a:r>
              <a:rPr lang="de-DE" dirty="0" smtClean="0"/>
              <a:t> </a:t>
            </a:r>
            <a:r>
              <a:rPr lang="de-DE" dirty="0" err="1" smtClean="0"/>
              <a:t>DiffMerge</a:t>
            </a:r>
            <a:endParaRPr lang="de-DE" dirty="0"/>
          </a:p>
        </p:txBody>
      </p:sp>
      <p:sp>
        <p:nvSpPr>
          <p:cNvPr id="4" name="TextBox 3"/>
          <p:cNvSpPr txBox="1"/>
          <p:nvPr/>
        </p:nvSpPr>
        <p:spPr>
          <a:xfrm>
            <a:off x="0" y="307181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6000" dirty="0" smtClean="0">
                <a:latin typeface="+mj-lt"/>
              </a:rPr>
              <a:t>DEMO</a:t>
            </a:r>
            <a:endParaRPr lang="de-DE" sz="6000" dirty="0"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SourceGear</a:t>
            </a:r>
            <a:r>
              <a:rPr lang="de-DE" dirty="0" smtClean="0"/>
              <a:t> </a:t>
            </a:r>
            <a:r>
              <a:rPr lang="de-DE" dirty="0" err="1" smtClean="0"/>
              <a:t>DiffMerge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Hilfe: "Integration </a:t>
            </a:r>
            <a:r>
              <a:rPr lang="de-DE" dirty="0" err="1" smtClean="0"/>
              <a:t>with</a:t>
            </a:r>
            <a:r>
              <a:rPr lang="de-DE" dirty="0" smtClean="0"/>
              <a:t> Third-Party </a:t>
            </a:r>
            <a:r>
              <a:rPr lang="de-DE" dirty="0" smtClean="0"/>
              <a:t>Software"</a:t>
            </a:r>
          </a:p>
          <a:p>
            <a:pPr lvl="1"/>
            <a:r>
              <a:rPr lang="de-DE" dirty="0" smtClean="0"/>
              <a:t>Microsoft TFS</a:t>
            </a:r>
          </a:p>
          <a:p>
            <a:pPr lvl="1"/>
            <a:r>
              <a:rPr lang="de-DE" dirty="0" err="1" smtClean="0"/>
              <a:t>TortoiseSVN</a:t>
            </a:r>
            <a:endParaRPr lang="de-DE" dirty="0" smtClean="0"/>
          </a:p>
          <a:p>
            <a:r>
              <a:rPr lang="de-DE" dirty="0" smtClean="0"/>
              <a:t>Tipp: Einträge im Kontextmenü löschen</a:t>
            </a:r>
          </a:p>
          <a:p>
            <a:pPr lvl="1"/>
            <a:r>
              <a:rPr lang="de-DE" dirty="0" smtClean="0"/>
              <a:t>Inhalt von </a:t>
            </a:r>
            <a:r>
              <a:rPr lang="de-DE" dirty="0" smtClean="0">
                <a:solidFill>
                  <a:schemeClr val="accent2">
                    <a:lumMod val="50000"/>
                  </a:schemeClr>
                </a:solidFill>
              </a:rPr>
              <a:t>HKEY_CURRENT_USER\Software\</a:t>
            </a:r>
            <a:br>
              <a:rPr lang="de-DE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de-DE" dirty="0" err="1" smtClean="0">
                <a:solidFill>
                  <a:schemeClr val="accent2">
                    <a:lumMod val="50000"/>
                  </a:schemeClr>
                </a:solidFill>
              </a:rPr>
              <a:t>SourceGear</a:t>
            </a:r>
            <a:r>
              <a:rPr lang="de-DE" dirty="0" smtClean="0">
                <a:solidFill>
                  <a:schemeClr val="accent2">
                    <a:lumMod val="50000"/>
                  </a:schemeClr>
                </a:solidFill>
              </a:rPr>
              <a:t>\</a:t>
            </a:r>
            <a:r>
              <a:rPr lang="de-DE" dirty="0" err="1" smtClean="0">
                <a:solidFill>
                  <a:schemeClr val="accent2">
                    <a:lumMod val="50000"/>
                  </a:schemeClr>
                </a:solidFill>
              </a:rPr>
              <a:t>SourceGear</a:t>
            </a:r>
            <a:r>
              <a:rPr lang="de-DE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de-DE" dirty="0" err="1" smtClean="0">
                <a:solidFill>
                  <a:schemeClr val="accent2">
                    <a:lumMod val="50000"/>
                  </a:schemeClr>
                </a:solidFill>
              </a:rPr>
              <a:t>DiffMerge</a:t>
            </a:r>
            <a:r>
              <a:rPr lang="de-DE" dirty="0" smtClean="0">
                <a:solidFill>
                  <a:schemeClr val="accent2">
                    <a:lumMod val="50000"/>
                  </a:schemeClr>
                </a:solidFill>
              </a:rPr>
              <a:t>\</a:t>
            </a:r>
            <a:br>
              <a:rPr lang="de-DE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de-DE" dirty="0" err="1" smtClean="0">
                <a:solidFill>
                  <a:schemeClr val="accent2">
                    <a:lumMod val="50000"/>
                  </a:schemeClr>
                </a:solidFill>
              </a:rPr>
              <a:t>ShellExtension</a:t>
            </a:r>
            <a:r>
              <a:rPr lang="de-DE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de-DE" dirty="0" smtClean="0"/>
              <a:t>löschen</a:t>
            </a:r>
          </a:p>
          <a:p>
            <a:pPr lvl="2"/>
            <a:r>
              <a:rPr lang="de-DE" dirty="0" smtClean="0"/>
              <a:t>mru_file_0, mru_file_1, ...</a:t>
            </a:r>
          </a:p>
          <a:p>
            <a:pPr lvl="2"/>
            <a:r>
              <a:rPr lang="de-DE" dirty="0" smtClean="0"/>
              <a:t>mru_folder_0</a:t>
            </a:r>
            <a:r>
              <a:rPr lang="de-DE" smtClean="0"/>
              <a:t>, mru_folder_1, ...</a:t>
            </a:r>
            <a:endParaRPr lang="de-DE" dirty="0" smtClean="0"/>
          </a:p>
          <a:p>
            <a:pPr lvl="2"/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onn-to-Code.Net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FF"/>
      </a:hlink>
      <a:folHlink>
        <a:srgbClr val="0000FF"/>
      </a:folHlink>
    </a:clrScheme>
    <a:fontScheme name="Default Design">
      <a:majorFont>
        <a:latin typeface="Verdana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FF"/>
        </a:hlink>
        <a:folHlink>
          <a:srgbClr val="0000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Bonn-to-Code.Net</Template>
  <TotalTime>0</TotalTime>
  <Words>86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Bonn-to-Code.Net</vt:lpstr>
      <vt:lpstr>QuickTip: SourceGear DiffMerge </vt:lpstr>
      <vt:lpstr>SourceGear DiffMerge</vt:lpstr>
      <vt:lpstr>SourceGear DiffMerge</vt:lpstr>
      <vt:lpstr>SourceGear DiffMerge</vt:lpstr>
    </vt:vector>
  </TitlesOfParts>
  <Company>Privat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QuickTip DiffMerge</dc:title>
  <dc:creator>Roland Weigelt</dc:creator>
  <cp:lastModifiedBy>Roland Weigelt</cp:lastModifiedBy>
  <cp:revision>696</cp:revision>
  <dcterms:created xsi:type="dcterms:W3CDTF">2005-08-20T20:54:38Z</dcterms:created>
  <dcterms:modified xsi:type="dcterms:W3CDTF">2008-03-22T11:34:41Z</dcterms:modified>
</cp:coreProperties>
</file>