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81"/>
  </p:notesMasterIdLst>
  <p:handoutMasterIdLst>
    <p:handoutMasterId r:id="rId82"/>
  </p:handoutMasterIdLst>
  <p:sldIdLst>
    <p:sldId id="258" r:id="rId2"/>
    <p:sldId id="303" r:id="rId3"/>
    <p:sldId id="264" r:id="rId4"/>
    <p:sldId id="261" r:id="rId5"/>
    <p:sldId id="262" r:id="rId6"/>
    <p:sldId id="260" r:id="rId7"/>
    <p:sldId id="263" r:id="rId8"/>
    <p:sldId id="305" r:id="rId9"/>
    <p:sldId id="307" r:id="rId10"/>
    <p:sldId id="265" r:id="rId11"/>
    <p:sldId id="266" r:id="rId12"/>
    <p:sldId id="304"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02" r:id="rId30"/>
    <p:sldId id="284" r:id="rId31"/>
    <p:sldId id="286" r:id="rId32"/>
    <p:sldId id="287" r:id="rId33"/>
    <p:sldId id="289" r:id="rId34"/>
    <p:sldId id="290" r:id="rId35"/>
    <p:sldId id="291" r:id="rId36"/>
    <p:sldId id="309" r:id="rId37"/>
    <p:sldId id="292" r:id="rId38"/>
    <p:sldId id="310" r:id="rId39"/>
    <p:sldId id="293" r:id="rId40"/>
    <p:sldId id="295" r:id="rId41"/>
    <p:sldId id="296" r:id="rId42"/>
    <p:sldId id="294" r:id="rId43"/>
    <p:sldId id="312" r:id="rId44"/>
    <p:sldId id="308" r:id="rId45"/>
    <p:sldId id="306" r:id="rId46"/>
    <p:sldId id="298" r:id="rId47"/>
    <p:sldId id="299" r:id="rId48"/>
    <p:sldId id="300" r:id="rId49"/>
    <p:sldId id="311" r:id="rId50"/>
    <p:sldId id="301" r:id="rId51"/>
    <p:sldId id="316" r:id="rId52"/>
    <p:sldId id="313" r:id="rId53"/>
    <p:sldId id="315" r:id="rId54"/>
    <p:sldId id="314" r:id="rId55"/>
    <p:sldId id="317" r:id="rId56"/>
    <p:sldId id="328" r:id="rId57"/>
    <p:sldId id="318" r:id="rId58"/>
    <p:sldId id="327" r:id="rId59"/>
    <p:sldId id="321" r:id="rId60"/>
    <p:sldId id="319" r:id="rId61"/>
    <p:sldId id="320" r:id="rId62"/>
    <p:sldId id="322" r:id="rId63"/>
    <p:sldId id="325" r:id="rId64"/>
    <p:sldId id="326" r:id="rId65"/>
    <p:sldId id="323" r:id="rId66"/>
    <p:sldId id="329" r:id="rId67"/>
    <p:sldId id="330" r:id="rId68"/>
    <p:sldId id="333" r:id="rId69"/>
    <p:sldId id="336" r:id="rId70"/>
    <p:sldId id="331" r:id="rId71"/>
    <p:sldId id="339" r:id="rId72"/>
    <p:sldId id="337" r:id="rId73"/>
    <p:sldId id="338" r:id="rId74"/>
    <p:sldId id="332" r:id="rId75"/>
    <p:sldId id="334" r:id="rId76"/>
    <p:sldId id="335" r:id="rId77"/>
    <p:sldId id="340" r:id="rId78"/>
    <p:sldId id="341" r:id="rId79"/>
    <p:sldId id="324"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FF"/>
    <a:srgbClr val="969696"/>
    <a:srgbClr val="EAEAEA"/>
    <a:srgbClr val="FFFF00"/>
    <a:srgbClr val="777777"/>
    <a:srgbClr val="292929"/>
    <a:srgbClr val="3333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18" autoAdjust="0"/>
    <p:restoredTop sz="81445" autoAdjust="0"/>
  </p:normalViewPr>
  <p:slideViewPr>
    <p:cSldViewPr>
      <p:cViewPr varScale="1">
        <p:scale>
          <a:sx n="83" d="100"/>
          <a:sy n="83" d="100"/>
        </p:scale>
        <p:origin x="-658" y="-77"/>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98" d="100"/>
          <a:sy n="98" d="100"/>
        </p:scale>
        <p:origin x="-364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0EDB382-EA0A-47B8-9239-C7A0EC911895}" type="datetimeFigureOut">
              <a:rPr lang="de-DE"/>
              <a:pPr>
                <a:defRPr/>
              </a:pPr>
              <a:t>24.03.2009</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5C20ED8-F2D5-4CE5-A0EE-F69544B3BD61}"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80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8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B58F8CB-2711-420D-BE34-BEA3454E5172}"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a:t>
            </a:r>
            <a:r>
              <a:rPr lang="en-US" baseline="0" dirty="0" smtClean="0"/>
              <a:t> ran out of Ideas. Invented a new Rectangle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Tx/>
              <a:buChar cha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3/24/2009 1:36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Calibri" pitchFamily="34" charset="0"/>
              </a:rPr>
            </a:br>
            <a:r>
              <a:rPr lang="en-US" dirty="0" smtClean="0">
                <a:solidFill>
                  <a:srgbClr val="000000"/>
                </a:solidFill>
                <a:latin typeface="Calibri" pitchFamily="34" charset="0"/>
              </a:rPr>
              <a:t>MICROSOFT MAKES NO WARRANTIES, EXPRESS, IMPLIED OR STATUTORY, AS TO THE INFORMATION IN THIS PRESENTATION.</a:t>
            </a:r>
          </a:p>
          <a:p>
            <a:endParaRPr lang="en-US" dirty="0">
              <a:latin typeface="Calibr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Nur</a:t>
            </a:r>
            <a:r>
              <a:rPr lang="en-US" dirty="0" smtClean="0"/>
              <a:t> 5 </a:t>
            </a:r>
            <a:r>
              <a:rPr lang="en-US" dirty="0" err="1" smtClean="0"/>
              <a:t>Funktionen</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Selbe</a:t>
            </a:r>
            <a:r>
              <a:rPr lang="en-US" baseline="0" dirty="0" smtClean="0"/>
              <a:t> </a:t>
            </a:r>
            <a:r>
              <a:rPr lang="en-US" baseline="0" dirty="0" err="1" smtClean="0"/>
              <a:t>Menüs</a:t>
            </a:r>
            <a:r>
              <a:rPr lang="en-US" baseline="0" dirty="0" smtClean="0"/>
              <a:t> </a:t>
            </a:r>
            <a:r>
              <a:rPr lang="en-US" baseline="0" dirty="0" err="1" smtClean="0"/>
              <a:t>wie</a:t>
            </a:r>
            <a:r>
              <a:rPr lang="en-US" baseline="0" dirty="0" smtClean="0"/>
              <a:t> in Office 2003</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Clippi</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7019925" y="188913"/>
            <a:ext cx="2124075" cy="360362"/>
          </a:xfrm>
          <a:prstGeom prst="rect">
            <a:avLst/>
          </a:prstGeom>
          <a:noFill/>
          <a:ln w="9525">
            <a:noFill/>
            <a:miter lim="800000"/>
            <a:headEnd/>
            <a:tailEnd/>
          </a:ln>
          <a:effectLst/>
        </p:spPr>
        <p:txBody>
          <a:bodyPr anchor="ctr"/>
          <a:lstStyle/>
          <a:p>
            <a:pPr algn="ctr">
              <a:defRPr/>
            </a:pPr>
            <a:r>
              <a:rPr lang="de-DE" sz="1400" b="1" noProof="0">
                <a:solidFill>
                  <a:schemeClr val="bg1"/>
                </a:solidFill>
                <a:latin typeface="Verdana" pitchFamily="34" charset="0"/>
              </a:rPr>
              <a:t>bonn-to-code.net</a:t>
            </a:r>
            <a:endParaRPr lang="en-US" sz="1400" b="1" noProof="0">
              <a:solidFill>
                <a:schemeClr val="bg1"/>
              </a:solidFill>
              <a:latin typeface="Verdana" pitchFamily="34" charset="0"/>
            </a:endParaRPr>
          </a:p>
        </p:txBody>
      </p:sp>
      <p:pic>
        <p:nvPicPr>
          <p:cNvPr id="5" name="Picture 9"/>
          <p:cNvPicPr>
            <a:picLocks noChangeAspect="1" noChangeArrowheads="1"/>
          </p:cNvPicPr>
          <p:nvPr/>
        </p:nvPicPr>
        <p:blipFill>
          <a:blip r:embed="rId2"/>
          <a:srcRect t="6755" r="16624" b="5673"/>
          <a:stretch>
            <a:fillRect/>
          </a:stretch>
        </p:blipFill>
        <p:spPr bwMode="auto">
          <a:xfrm>
            <a:off x="0" y="0"/>
            <a:ext cx="9144000" cy="576263"/>
          </a:xfrm>
          <a:prstGeom prst="rect">
            <a:avLst/>
          </a:prstGeom>
          <a:noFill/>
          <a:ln w="9525">
            <a:noFill/>
            <a:miter lim="800000"/>
            <a:headEnd/>
            <a:tailEnd/>
          </a:ln>
        </p:spPr>
      </p:pic>
      <p:sp>
        <p:nvSpPr>
          <p:cNvPr id="6" name="Rectangle 11"/>
          <p:cNvSpPr>
            <a:spLocks noChangeArrowheads="1"/>
          </p:cNvSpPr>
          <p:nvPr/>
        </p:nvSpPr>
        <p:spPr bwMode="auto">
          <a:xfrm>
            <a:off x="468313" y="2852738"/>
            <a:ext cx="8229600" cy="576262"/>
          </a:xfrm>
          <a:prstGeom prst="rect">
            <a:avLst/>
          </a:prstGeom>
          <a:noFill/>
          <a:ln w="9525">
            <a:noFill/>
            <a:miter lim="800000"/>
            <a:headEnd/>
            <a:tailEnd/>
          </a:ln>
          <a:effectLst>
            <a:outerShdw dist="17961" dir="2700000" algn="ctr" rotWithShape="0">
              <a:schemeClr val="tx1">
                <a:alpha val="50000"/>
              </a:schemeClr>
            </a:outerShdw>
          </a:effectLst>
        </p:spPr>
        <p:txBody>
          <a:bodyPr anchor="ctr"/>
          <a:lstStyle/>
          <a:p>
            <a:pPr algn="ctr">
              <a:defRPr/>
            </a:pPr>
            <a:endParaRPr lang="de-DE" sz="3600" b="1" noProof="0">
              <a:solidFill>
                <a:srgbClr val="F69200"/>
              </a:solidFill>
              <a:latin typeface="Verdana" pitchFamily="34" charset="0"/>
            </a:endParaRPr>
          </a:p>
        </p:txBody>
      </p:sp>
      <p:sp>
        <p:nvSpPr>
          <p:cNvPr id="7" name="Text Box 12"/>
          <p:cNvSpPr txBox="1">
            <a:spLocks noChangeArrowheads="1"/>
          </p:cNvSpPr>
          <p:nvPr/>
        </p:nvSpPr>
        <p:spPr bwMode="auto">
          <a:xfrm>
            <a:off x="7019925" y="188913"/>
            <a:ext cx="2124075" cy="360362"/>
          </a:xfrm>
          <a:prstGeom prst="rect">
            <a:avLst/>
          </a:prstGeom>
          <a:noFill/>
          <a:ln w="9525">
            <a:noFill/>
            <a:miter lim="800000"/>
            <a:headEnd/>
            <a:tailEnd/>
          </a:ln>
          <a:effectLst/>
        </p:spPr>
        <p:txBody>
          <a:bodyPr anchor="ctr"/>
          <a:lstStyle/>
          <a:p>
            <a:pPr algn="ctr">
              <a:defRPr/>
            </a:pPr>
            <a:r>
              <a:rPr lang="de-DE" sz="1400" b="1" noProof="0">
                <a:solidFill>
                  <a:schemeClr val="bg1"/>
                </a:solidFill>
                <a:latin typeface="Verdana" pitchFamily="34" charset="0"/>
              </a:rPr>
              <a:t>bonn-to-code.net</a:t>
            </a:r>
            <a:endParaRPr lang="en-US" sz="1400" b="1" noProof="0">
              <a:solidFill>
                <a:schemeClr val="bg1"/>
              </a:solidFill>
              <a:latin typeface="Verdana" pitchFamily="34" charset="0"/>
            </a:endParaRPr>
          </a:p>
        </p:txBody>
      </p:sp>
      <p:sp>
        <p:nvSpPr>
          <p:cNvPr id="8" name="Rectangle 13"/>
          <p:cNvSpPr>
            <a:spLocks noChangeArrowheads="1"/>
          </p:cNvSpPr>
          <p:nvPr/>
        </p:nvSpPr>
        <p:spPr bwMode="auto">
          <a:xfrm>
            <a:off x="0" y="549275"/>
            <a:ext cx="9144000" cy="73025"/>
          </a:xfrm>
          <a:prstGeom prst="rect">
            <a:avLst/>
          </a:prstGeom>
          <a:gradFill rotWithShape="1">
            <a:gsLst>
              <a:gs pos="0">
                <a:srgbClr val="008000">
                  <a:gamma/>
                  <a:shade val="46275"/>
                  <a:invGamma/>
                </a:srgbClr>
              </a:gs>
              <a:gs pos="100000">
                <a:srgbClr val="008000"/>
              </a:gs>
            </a:gsLst>
            <a:lin ang="0" scaled="1"/>
          </a:gradFill>
          <a:ln w="9525">
            <a:noFill/>
            <a:miter lim="800000"/>
            <a:headEnd/>
            <a:tailEnd/>
          </a:ln>
          <a:effectLst/>
        </p:spPr>
        <p:txBody>
          <a:bodyPr wrap="none" anchor="ctr"/>
          <a:lstStyle/>
          <a:p>
            <a:pPr>
              <a:defRPr/>
            </a:pPr>
            <a:endParaRPr lang="de-DE" noProof="0"/>
          </a:p>
        </p:txBody>
      </p:sp>
      <p:sp>
        <p:nvSpPr>
          <p:cNvPr id="32785" name="Rectangle 17"/>
          <p:cNvSpPr>
            <a:spLocks noGrp="1" noChangeArrowheads="1"/>
          </p:cNvSpPr>
          <p:nvPr>
            <p:ph type="ctrTitle" sz="quarter"/>
          </p:nvPr>
        </p:nvSpPr>
        <p:spPr>
          <a:xfrm>
            <a:off x="179388" y="2143116"/>
            <a:ext cx="8713787" cy="1428760"/>
          </a:xfrm>
        </p:spPr>
        <p:txBody>
          <a:bodyPr anchor="b"/>
          <a:lstStyle>
            <a:lvl1pPr algn="ctr">
              <a:defRPr sz="3600" noProof="0"/>
            </a:lvl1pPr>
          </a:lstStyle>
          <a:p>
            <a:r>
              <a:rPr lang="de-DE" smtClean="0"/>
              <a:t>Titelmasterformat durch Klicken bearbeiten</a:t>
            </a:r>
            <a:endParaRPr lang="en-US"/>
          </a:p>
        </p:txBody>
      </p:sp>
      <p:sp>
        <p:nvSpPr>
          <p:cNvPr id="32786" name="Rectangle 18"/>
          <p:cNvSpPr>
            <a:spLocks noGrp="1" noChangeArrowheads="1"/>
          </p:cNvSpPr>
          <p:nvPr>
            <p:ph type="subTitle" sz="quarter" idx="1"/>
          </p:nvPr>
        </p:nvSpPr>
        <p:spPr>
          <a:xfrm>
            <a:off x="1371600" y="3643314"/>
            <a:ext cx="6400800" cy="1500198"/>
          </a:xfrm>
        </p:spPr>
        <p:txBody>
          <a:bodyPr/>
          <a:lstStyle>
            <a:lvl1pPr marL="0" indent="0" algn="ctr">
              <a:buFont typeface="Franklin Gothic Medium" pitchFamily="34" charset="0"/>
              <a:buNone/>
              <a:defRPr noProof="0"/>
            </a:lvl1pPr>
          </a:lstStyle>
          <a:p>
            <a:r>
              <a:rPr lang="de-DE" smtClean="0"/>
              <a:t>Formatvorlage des Untertitelmasters durch Klicken bearbeiten</a:t>
            </a:r>
            <a:endParaRPr lang="en-US"/>
          </a:p>
        </p:txBody>
      </p:sp>
      <p:sp>
        <p:nvSpPr>
          <p:cNvPr id="9" name="Text Box 5"/>
          <p:cNvSpPr txBox="1">
            <a:spLocks noChangeArrowheads="1"/>
          </p:cNvSpPr>
          <p:nvPr userDrawn="1"/>
        </p:nvSpPr>
        <p:spPr bwMode="auto">
          <a:xfrm>
            <a:off x="7019925" y="188913"/>
            <a:ext cx="2124075" cy="360362"/>
          </a:xfrm>
          <a:prstGeom prst="rect">
            <a:avLst/>
          </a:prstGeom>
          <a:noFill/>
          <a:ln w="9525">
            <a:noFill/>
            <a:miter lim="800000"/>
            <a:headEnd/>
            <a:tailEnd/>
          </a:ln>
          <a:effectLst/>
        </p:spPr>
        <p:txBody>
          <a:bodyPr anchor="ctr"/>
          <a:lstStyle/>
          <a:p>
            <a:pPr algn="ctr">
              <a:defRPr/>
            </a:pPr>
            <a:r>
              <a:rPr lang="de-DE" sz="1400" b="1" noProof="0">
                <a:solidFill>
                  <a:schemeClr val="bg1"/>
                </a:solidFill>
                <a:latin typeface="Verdana" pitchFamily="34" charset="0"/>
              </a:rPr>
              <a:t>bonn-to-code.net</a:t>
            </a:r>
            <a:endParaRPr lang="en-US" sz="1400" b="1" noProof="0">
              <a:solidFill>
                <a:schemeClr val="bg1"/>
              </a:solidFill>
              <a:latin typeface="Verdana" pitchFamily="34" charset="0"/>
            </a:endParaRPr>
          </a:p>
        </p:txBody>
      </p:sp>
      <p:pic>
        <p:nvPicPr>
          <p:cNvPr id="10" name="Picture 9"/>
          <p:cNvPicPr>
            <a:picLocks noChangeAspect="1" noChangeArrowheads="1"/>
          </p:cNvPicPr>
          <p:nvPr userDrawn="1"/>
        </p:nvPicPr>
        <p:blipFill>
          <a:blip r:embed="rId3"/>
          <a:srcRect t="6755" r="16624" b="5673"/>
          <a:stretch>
            <a:fillRect/>
          </a:stretch>
        </p:blipFill>
        <p:spPr bwMode="auto">
          <a:xfrm>
            <a:off x="0" y="0"/>
            <a:ext cx="9144000" cy="576263"/>
          </a:xfrm>
          <a:prstGeom prst="rect">
            <a:avLst/>
          </a:prstGeom>
          <a:noFill/>
          <a:ln w="9525">
            <a:noFill/>
            <a:miter lim="800000"/>
            <a:headEnd/>
            <a:tailEnd/>
          </a:ln>
        </p:spPr>
      </p:pic>
      <p:sp>
        <p:nvSpPr>
          <p:cNvPr id="11" name="Text Box 12"/>
          <p:cNvSpPr txBox="1">
            <a:spLocks noChangeArrowheads="1"/>
          </p:cNvSpPr>
          <p:nvPr userDrawn="1"/>
        </p:nvSpPr>
        <p:spPr bwMode="auto">
          <a:xfrm>
            <a:off x="7019925" y="188913"/>
            <a:ext cx="2124075" cy="360362"/>
          </a:xfrm>
          <a:prstGeom prst="rect">
            <a:avLst/>
          </a:prstGeom>
          <a:noFill/>
          <a:ln w="9525">
            <a:noFill/>
            <a:miter lim="800000"/>
            <a:headEnd/>
            <a:tailEnd/>
          </a:ln>
          <a:effectLst/>
        </p:spPr>
        <p:txBody>
          <a:bodyPr anchor="ctr"/>
          <a:lstStyle/>
          <a:p>
            <a:pPr algn="ctr">
              <a:defRPr/>
            </a:pPr>
            <a:r>
              <a:rPr lang="de-DE" sz="1400" b="1" noProof="0">
                <a:solidFill>
                  <a:schemeClr val="bg1"/>
                </a:solidFill>
                <a:latin typeface="Verdana" pitchFamily="34" charset="0"/>
              </a:rPr>
              <a:t>bonn-to-code.net</a:t>
            </a:r>
            <a:endParaRPr lang="en-US" sz="1400" b="1" noProof="0">
              <a:solidFill>
                <a:schemeClr val="bg1"/>
              </a:solidFill>
              <a:latin typeface="Verdana" pitchFamily="34" charset="0"/>
            </a:endParaRPr>
          </a:p>
        </p:txBody>
      </p:sp>
      <p:sp>
        <p:nvSpPr>
          <p:cNvPr id="12" name="Rectangle 13"/>
          <p:cNvSpPr>
            <a:spLocks noChangeArrowheads="1"/>
          </p:cNvSpPr>
          <p:nvPr userDrawn="1"/>
        </p:nvSpPr>
        <p:spPr bwMode="auto">
          <a:xfrm>
            <a:off x="0" y="549275"/>
            <a:ext cx="9144000" cy="73025"/>
          </a:xfrm>
          <a:prstGeom prst="rect">
            <a:avLst/>
          </a:prstGeom>
          <a:gradFill rotWithShape="1">
            <a:gsLst>
              <a:gs pos="0">
                <a:srgbClr val="008000">
                  <a:gamma/>
                  <a:shade val="46275"/>
                  <a:invGamma/>
                </a:srgbClr>
              </a:gs>
              <a:gs pos="100000">
                <a:srgbClr val="008000"/>
              </a:gs>
            </a:gsLst>
            <a:lin ang="0" scaled="1"/>
          </a:gradFill>
          <a:ln w="9525">
            <a:noFill/>
            <a:miter lim="800000"/>
            <a:headEnd/>
            <a:tailEnd/>
          </a:ln>
          <a:effectLst/>
        </p:spPr>
        <p:txBody>
          <a:bodyPr wrap="none" anchor="ctr"/>
          <a:lstStyle/>
          <a:p>
            <a:pPr>
              <a:defRPr/>
            </a:pPr>
            <a:endParaRPr lang="de-DE" noProof="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lgn="l" rtl="0" fontAlgn="base">
              <a:spcBef>
                <a:spcPct val="0"/>
              </a:spcBef>
              <a:spcAft>
                <a:spcPct val="0"/>
              </a:spcAft>
            </a:pPr>
            <a:fld id="{68FA7028-F244-4797-98E7-222D0EF2B009}" type="datetimeFigureOut">
              <a:rPr lang="en-US" sz="1200" kern="1200">
                <a:solidFill>
                  <a:srgbClr val="D4D4D6"/>
                </a:solidFill>
                <a:latin typeface="Segoe"/>
              </a:rPr>
              <a:pPr algn="l" rtl="0" fontAlgn="base">
                <a:spcBef>
                  <a:spcPct val="0"/>
                </a:spcBef>
                <a:spcAft>
                  <a:spcPct val="0"/>
                </a:spcAft>
              </a:pPr>
              <a:t>3/24/2009</a:t>
            </a:fld>
            <a:endParaRPr lang="en-US" sz="1200" kern="1200" dirty="0">
              <a:solidFill>
                <a:srgbClr val="D4D4D6"/>
              </a:solidFill>
              <a:latin typeface="Segoe"/>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lgn="ctr" rtl="0" fontAlgn="base">
              <a:spcBef>
                <a:spcPct val="0"/>
              </a:spcBef>
              <a:spcAft>
                <a:spcPct val="0"/>
              </a:spcAft>
            </a:pPr>
            <a:endParaRPr lang="en-US" sz="1200" kern="1200" dirty="0">
              <a:solidFill>
                <a:srgbClr val="D4D4D6"/>
              </a:solidFill>
              <a:latin typeface="Segoe"/>
            </a:endParaRPr>
          </a:p>
        </p:txBody>
      </p:sp>
      <p:sp>
        <p:nvSpPr>
          <p:cNvPr id="5" name="Slide Number Placeholder 4"/>
          <p:cNvSpPr>
            <a:spLocks noGrp="1"/>
          </p:cNvSpPr>
          <p:nvPr>
            <p:ph type="sldNum" sz="quarter" idx="12"/>
          </p:nvPr>
        </p:nvSpPr>
        <p:spPr/>
        <p:txBody>
          <a:bodyPr/>
          <a:lstStyle/>
          <a:p>
            <a:pPr algn="r" rtl="0" fontAlgn="base">
              <a:spcBef>
                <a:spcPct val="0"/>
              </a:spcBef>
              <a:spcAft>
                <a:spcPct val="0"/>
              </a:spcAft>
            </a:pPr>
            <a:fld id="{B53B3A8F-51D7-4A31-9717-B925065F1A98}" type="slidenum">
              <a:rPr lang="en-US" sz="1200" kern="1200">
                <a:solidFill>
                  <a:srgbClr val="D4D4D6"/>
                </a:solidFill>
                <a:latin typeface="Segoe"/>
              </a:rPr>
              <a:pPr algn="r" rtl="0" fontAlgn="base">
                <a:spcBef>
                  <a:spcPct val="0"/>
                </a:spcBef>
                <a:spcAft>
                  <a:spcPct val="0"/>
                </a:spcAft>
              </a:pPr>
              <a:t>‹Nr.›</a:t>
            </a:fld>
            <a:endParaRPr lang="en-US" sz="1200" kern="1200" dirty="0">
              <a:solidFill>
                <a:srgbClr val="D4D4D6"/>
              </a:solidFill>
              <a:latin typeface="Segoe"/>
            </a:endParaRPr>
          </a:p>
        </p:txBody>
      </p:sp>
      <p:sp>
        <p:nvSpPr>
          <p:cNvPr id="12" name="Content Placeholder 11"/>
          <p:cNvSpPr>
            <a:spLocks noGrp="1"/>
          </p:cNvSpPr>
          <p:nvPr>
            <p:ph sz="quarter" idx="13"/>
          </p:nvPr>
        </p:nvSpPr>
        <p:spPr>
          <a:xfrm>
            <a:off x="457200" y="16002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2B08B1A6-DEC9-48FC-BAC4-B55D38D5B96F}" type="datetimeFigureOut">
              <a:rPr lang="en-US" smtClean="0"/>
              <a:pPr/>
              <a:t>3/24/2009</a:t>
            </a:fld>
            <a:endParaRPr lang="en-US"/>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Foliennummernplatzhalter 5"/>
          <p:cNvSpPr>
            <a:spLocks noGrp="1"/>
          </p:cNvSpPr>
          <p:nvPr>
            <p:ph type="sldNum" sz="quarter" idx="12"/>
          </p:nvPr>
        </p:nvSpPr>
        <p:spPr/>
        <p:txBody>
          <a:bodyPr/>
          <a:lstStyle/>
          <a:p>
            <a:fld id="{69AF2350-30DF-4D29-BCB2-2101D907CD5A}"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lgn="l" rtl="0" fontAlgn="base">
              <a:spcBef>
                <a:spcPct val="0"/>
              </a:spcBef>
              <a:spcAft>
                <a:spcPct val="0"/>
              </a:spcAft>
            </a:pPr>
            <a:fld id="{68FA7028-F244-4797-98E7-222D0EF2B009}" type="datetimeFigureOut">
              <a:rPr lang="en-US" sz="1200" kern="1200">
                <a:solidFill>
                  <a:srgbClr val="D4D4D6"/>
                </a:solidFill>
                <a:latin typeface="Segoe"/>
              </a:rPr>
              <a:pPr algn="l" rtl="0" fontAlgn="base">
                <a:spcBef>
                  <a:spcPct val="0"/>
                </a:spcBef>
                <a:spcAft>
                  <a:spcPct val="0"/>
                </a:spcAft>
              </a:pPr>
              <a:t>3/24/2009</a:t>
            </a:fld>
            <a:endParaRPr lang="en-US" sz="1200" kern="1200" dirty="0">
              <a:solidFill>
                <a:srgbClr val="D4D4D6"/>
              </a:solidFill>
              <a:latin typeface="Segoe"/>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lgn="ctr" rtl="0" fontAlgn="base">
              <a:spcBef>
                <a:spcPct val="0"/>
              </a:spcBef>
              <a:spcAft>
                <a:spcPct val="0"/>
              </a:spcAft>
            </a:pPr>
            <a:endParaRPr lang="en-US" sz="1200" kern="1200" dirty="0">
              <a:solidFill>
                <a:srgbClr val="D4D4D6"/>
              </a:solidFill>
              <a:latin typeface="Segoe"/>
            </a:endParaRPr>
          </a:p>
        </p:txBody>
      </p:sp>
      <p:sp>
        <p:nvSpPr>
          <p:cNvPr id="5" name="Slide Number Placeholder 4"/>
          <p:cNvSpPr>
            <a:spLocks noGrp="1"/>
          </p:cNvSpPr>
          <p:nvPr>
            <p:ph type="sldNum" sz="quarter" idx="12"/>
          </p:nvPr>
        </p:nvSpPr>
        <p:spPr/>
        <p:txBody>
          <a:bodyPr/>
          <a:lstStyle/>
          <a:p>
            <a:pPr algn="r" rtl="0" fontAlgn="base">
              <a:spcBef>
                <a:spcPct val="0"/>
              </a:spcBef>
              <a:spcAft>
                <a:spcPct val="0"/>
              </a:spcAft>
            </a:pPr>
            <a:fld id="{B53B3A8F-51D7-4A31-9717-B925065F1A98}" type="slidenum">
              <a:rPr lang="en-US" sz="1200" kern="1200">
                <a:solidFill>
                  <a:srgbClr val="D4D4D6"/>
                </a:solidFill>
                <a:latin typeface="Segoe"/>
              </a:rPr>
              <a:pPr algn="r" rtl="0" fontAlgn="base">
                <a:spcBef>
                  <a:spcPct val="0"/>
                </a:spcBef>
                <a:spcAft>
                  <a:spcPct val="0"/>
                </a:spcAft>
              </a:pPr>
              <a:t>‹Nr.›</a:t>
            </a:fld>
            <a:endParaRPr lang="en-US" sz="1200" kern="1200" dirty="0">
              <a:solidFill>
                <a:srgbClr val="D4D4D6"/>
              </a:solidFill>
              <a:latin typeface="Segoe"/>
            </a:endParaRPr>
          </a:p>
        </p:txBody>
      </p:sp>
      <p:sp>
        <p:nvSpPr>
          <p:cNvPr id="12" name="Content Placeholder 11"/>
          <p:cNvSpPr>
            <a:spLocks noGrp="1"/>
          </p:cNvSpPr>
          <p:nvPr>
            <p:ph sz="quarter" idx="13"/>
          </p:nvPr>
        </p:nvSpPr>
        <p:spPr>
          <a:xfrm>
            <a:off x="457200" y="16002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lgn="l" rtl="0" fontAlgn="base">
              <a:spcBef>
                <a:spcPct val="0"/>
              </a:spcBef>
              <a:spcAft>
                <a:spcPct val="0"/>
              </a:spcAft>
            </a:pPr>
            <a:fld id="{68FA7028-F244-4797-98E7-222D0EF2B009}" type="datetimeFigureOut">
              <a:rPr lang="en-US" sz="1200" kern="1200">
                <a:solidFill>
                  <a:srgbClr val="D4D4D6"/>
                </a:solidFill>
                <a:latin typeface="Segoe"/>
              </a:rPr>
              <a:pPr algn="l" rtl="0" fontAlgn="base">
                <a:spcBef>
                  <a:spcPct val="0"/>
                </a:spcBef>
                <a:spcAft>
                  <a:spcPct val="0"/>
                </a:spcAft>
              </a:pPr>
              <a:t>3/24/2009</a:t>
            </a:fld>
            <a:endParaRPr lang="en-US" sz="1200" kern="1200" dirty="0">
              <a:solidFill>
                <a:srgbClr val="D4D4D6"/>
              </a:solidFill>
              <a:latin typeface="Segoe"/>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lgn="ctr" rtl="0" fontAlgn="base">
              <a:spcBef>
                <a:spcPct val="0"/>
              </a:spcBef>
              <a:spcAft>
                <a:spcPct val="0"/>
              </a:spcAft>
            </a:pPr>
            <a:endParaRPr lang="en-US" sz="1200" kern="1200" dirty="0">
              <a:solidFill>
                <a:srgbClr val="D4D4D6"/>
              </a:solidFill>
              <a:latin typeface="Segoe"/>
            </a:endParaRPr>
          </a:p>
        </p:txBody>
      </p:sp>
      <p:sp>
        <p:nvSpPr>
          <p:cNvPr id="5" name="Slide Number Placeholder 4"/>
          <p:cNvSpPr>
            <a:spLocks noGrp="1"/>
          </p:cNvSpPr>
          <p:nvPr>
            <p:ph type="sldNum" sz="quarter" idx="12"/>
          </p:nvPr>
        </p:nvSpPr>
        <p:spPr/>
        <p:txBody>
          <a:bodyPr/>
          <a:lstStyle/>
          <a:p>
            <a:pPr algn="r" rtl="0" fontAlgn="base">
              <a:spcBef>
                <a:spcPct val="0"/>
              </a:spcBef>
              <a:spcAft>
                <a:spcPct val="0"/>
              </a:spcAft>
            </a:pPr>
            <a:fld id="{B53B3A8F-51D7-4A31-9717-B925065F1A98}" type="slidenum">
              <a:rPr lang="en-US" sz="1200" kern="1200">
                <a:solidFill>
                  <a:srgbClr val="D4D4D6"/>
                </a:solidFill>
                <a:latin typeface="Segoe"/>
              </a:rPr>
              <a:pPr algn="r" rtl="0" fontAlgn="base">
                <a:spcBef>
                  <a:spcPct val="0"/>
                </a:spcBef>
                <a:spcAft>
                  <a:spcPct val="0"/>
                </a:spcAft>
              </a:pPr>
              <a:t>‹Nr.›</a:t>
            </a:fld>
            <a:endParaRPr lang="en-US" sz="1200" kern="1200" dirty="0">
              <a:solidFill>
                <a:srgbClr val="D4D4D6"/>
              </a:solidFill>
              <a:latin typeface="Segoe"/>
            </a:endParaRPr>
          </a:p>
        </p:txBody>
      </p:sp>
      <p:sp>
        <p:nvSpPr>
          <p:cNvPr id="12" name="Content Placeholder 11"/>
          <p:cNvSpPr>
            <a:spLocks noGrp="1"/>
          </p:cNvSpPr>
          <p:nvPr>
            <p:ph sz="quarter" idx="13"/>
          </p:nvPr>
        </p:nvSpPr>
        <p:spPr>
          <a:xfrm>
            <a:off x="457200" y="16002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30044" y="1411552"/>
            <a:ext cx="7672003" cy="2053960"/>
          </a:xfr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
          <p:cNvSpPr>
            <a:spLocks noGrp="1"/>
          </p:cNvSpPr>
          <p:nvPr>
            <p:ph type="title"/>
          </p:nvPr>
        </p:nvSpPr>
        <p:spPr>
          <a:xfrm>
            <a:off x="387054" y="152400"/>
            <a:ext cx="8375946" cy="609398"/>
          </a:xfrm>
          <a:prstGeom prst="rect">
            <a:avLst/>
          </a:prstGeom>
        </p:spPr>
        <p:txBody>
          <a:bodyPr vert="horz" wrap="square" lIns="0" tIns="0" rIns="0" bIns="0" rtlCol="0" anchor="t">
            <a:spAutoFit/>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79388" y="692150"/>
            <a:ext cx="8785225" cy="950900"/>
          </a:xfrm>
        </p:spPr>
        <p:txBody>
          <a:bodyPr/>
          <a:lstStyle/>
          <a:p>
            <a:r>
              <a:rPr lang="de-DE" noProof="0" smtClean="0"/>
              <a:t>Titelmasterformat durch Klicken bearbeiten</a:t>
            </a:r>
            <a:endParaRPr lang="de-DE" noProof="0"/>
          </a:p>
        </p:txBody>
      </p:sp>
      <p:sp>
        <p:nvSpPr>
          <p:cNvPr id="3" name="Content Placeholder 2"/>
          <p:cNvSpPr>
            <a:spLocks noGrp="1"/>
          </p:cNvSpPr>
          <p:nvPr>
            <p:ph idx="1"/>
          </p:nvPr>
        </p:nvSpPr>
        <p:spPr>
          <a:xfrm>
            <a:off x="179388" y="1643050"/>
            <a:ext cx="8785225" cy="5214950"/>
          </a:xfrm>
        </p:spPr>
        <p:txBody>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4" name="Rectangle 20"/>
          <p:cNvSpPr>
            <a:spLocks noGrp="1" noChangeArrowheads="1"/>
          </p:cNvSpPr>
          <p:nvPr>
            <p:ph type="sldNum" sz="quarter" idx="10"/>
          </p:nvPr>
        </p:nvSpPr>
        <p:spPr>
          <a:ln/>
        </p:spPr>
        <p:txBody>
          <a:bodyPr/>
          <a:lstStyle>
            <a:lvl1pPr>
              <a:defRPr/>
            </a:lvl1pPr>
          </a:lstStyle>
          <a:p>
            <a:pPr>
              <a:defRPr/>
            </a:pPr>
            <a:fld id="{27735669-46D8-470F-8CBD-A0C1EC590AFC}" type="slidenum">
              <a:rPr lang="de-DE" noProof="0" smtClean="0"/>
              <a:pPr>
                <a:defRPr/>
              </a:pPr>
              <a:t>‹Nr.›</a:t>
            </a:fld>
            <a:endParaRPr lang="de-DE"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24"/>
            <a:ext cx="7772400" cy="719133"/>
          </a:xfrm>
        </p:spPr>
        <p:txBody>
          <a:bodyPr anchor="t"/>
          <a:lstStyle>
            <a:lvl1pPr algn="ctr">
              <a:defRPr sz="3200" b="1" cap="none" baseline="0"/>
            </a:lvl1pPr>
          </a:lstStyle>
          <a:p>
            <a:r>
              <a:rPr lang="de-DE" noProof="0" smtClean="0"/>
              <a:t>Titelmasterformat durch Klicken bearbeiten</a:t>
            </a:r>
            <a:endParaRPr lang="de-DE" noProof="0"/>
          </a:p>
        </p:txBody>
      </p:sp>
      <p:sp>
        <p:nvSpPr>
          <p:cNvPr id="4" name="Rectangle 20"/>
          <p:cNvSpPr>
            <a:spLocks noGrp="1" noChangeArrowheads="1"/>
          </p:cNvSpPr>
          <p:nvPr>
            <p:ph type="sldNum" sz="quarter" idx="10"/>
          </p:nvPr>
        </p:nvSpPr>
        <p:spPr>
          <a:ln/>
        </p:spPr>
        <p:txBody>
          <a:bodyPr/>
          <a:lstStyle>
            <a:lvl1pPr>
              <a:defRPr/>
            </a:lvl1pPr>
          </a:lstStyle>
          <a:p>
            <a:pPr>
              <a:defRPr/>
            </a:pPr>
            <a:fld id="{CE5376B2-91D1-4864-B18F-170D9FBB30BA}" type="slidenum">
              <a:rPr lang="de-DE" noProof="0" smtClean="0"/>
              <a:pPr>
                <a:defRPr/>
              </a:pPr>
              <a:t>‹Nr.›</a:t>
            </a:fld>
            <a:endParaRPr lang="de-DE"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de-DE" noProof="0"/>
          </a:p>
        </p:txBody>
      </p:sp>
      <p:sp>
        <p:nvSpPr>
          <p:cNvPr id="3" name="Content Placeholder 2"/>
          <p:cNvSpPr>
            <a:spLocks noGrp="1"/>
          </p:cNvSpPr>
          <p:nvPr>
            <p:ph sz="half" idx="1"/>
          </p:nvPr>
        </p:nvSpPr>
        <p:spPr>
          <a:xfrm>
            <a:off x="457200" y="1628775"/>
            <a:ext cx="403860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4" name="Content Placeholder 3"/>
          <p:cNvSpPr>
            <a:spLocks noGrp="1"/>
          </p:cNvSpPr>
          <p:nvPr>
            <p:ph sz="half" idx="2"/>
          </p:nvPr>
        </p:nvSpPr>
        <p:spPr>
          <a:xfrm>
            <a:off x="4648200" y="1628775"/>
            <a:ext cx="403860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Rectangle 20"/>
          <p:cNvSpPr>
            <a:spLocks noGrp="1" noChangeArrowheads="1"/>
          </p:cNvSpPr>
          <p:nvPr>
            <p:ph type="sldNum" sz="quarter" idx="10"/>
          </p:nvPr>
        </p:nvSpPr>
        <p:spPr>
          <a:ln/>
        </p:spPr>
        <p:txBody>
          <a:bodyPr/>
          <a:lstStyle>
            <a:lvl1pPr>
              <a:defRPr/>
            </a:lvl1pPr>
          </a:lstStyle>
          <a:p>
            <a:pPr>
              <a:defRPr/>
            </a:pPr>
            <a:fld id="{16B494EF-68C8-4151-925C-B72820D58082}" type="slidenum">
              <a:rPr lang="de-DE" noProof="0" smtClean="0"/>
              <a:pPr>
                <a:defRPr/>
              </a:pPr>
              <a:t>‹Nr.›</a:t>
            </a:fld>
            <a:endParaRPr lang="de-DE"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noProof="0" smtClean="0"/>
              <a:t>Titelmasterformat durch Klicken bearbeiten</a:t>
            </a:r>
            <a:endParaRPr lang="de-DE" noProof="0"/>
          </a:p>
        </p:txBody>
      </p:sp>
      <p:sp>
        <p:nvSpPr>
          <p:cNvPr id="3" name="Rectangle 20"/>
          <p:cNvSpPr>
            <a:spLocks noGrp="1" noChangeArrowheads="1"/>
          </p:cNvSpPr>
          <p:nvPr>
            <p:ph type="sldNum" sz="quarter" idx="10"/>
          </p:nvPr>
        </p:nvSpPr>
        <p:spPr>
          <a:ln/>
        </p:spPr>
        <p:txBody>
          <a:bodyPr/>
          <a:lstStyle>
            <a:lvl1pPr>
              <a:defRPr/>
            </a:lvl1pPr>
          </a:lstStyle>
          <a:p>
            <a:pPr>
              <a:defRPr/>
            </a:pPr>
            <a:fld id="{9D81ED91-2EDA-4345-9714-69E00E9A95CB}" type="slidenum">
              <a:rPr lang="de-DE" noProof="0" smtClean="0"/>
              <a:pPr>
                <a:defRPr/>
              </a:pPr>
              <a:t>‹Nr.›</a:t>
            </a:fld>
            <a:endParaRPr lang="de-DE"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ln/>
        </p:spPr>
        <p:txBody>
          <a:bodyPr/>
          <a:lstStyle>
            <a:lvl1pPr>
              <a:defRPr/>
            </a:lvl1pPr>
          </a:lstStyle>
          <a:p>
            <a:pPr>
              <a:defRPr/>
            </a:pPr>
            <a:fld id="{027698EA-36FE-496C-B069-E9C8854D964E}" type="slidenum">
              <a:rPr lang="de-DE" noProof="0" smtClean="0"/>
              <a:pPr>
                <a:defRPr/>
              </a:pPr>
              <a:t>‹Nr.›</a:t>
            </a:fld>
            <a:endParaRPr lang="de-DE"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4" name="Shape 4294967295"/>
          <p:cNvSpPr>
            <a:spLocks noGrp="1"/>
          </p:cNvSpPr>
          <p:nvPr>
            <p:ph/>
          </p:nvPr>
        </p:nvSpPr>
        <p:spPr>
          <a:xfrm>
            <a:off x="382588" y="228600"/>
            <a:ext cx="8380412" cy="3400425"/>
          </a:xfrm>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lgn="l" rtl="0" fontAlgn="base">
              <a:spcBef>
                <a:spcPct val="0"/>
              </a:spcBef>
              <a:spcAft>
                <a:spcPct val="0"/>
              </a:spcAft>
            </a:pPr>
            <a:fld id="{68FA7028-F244-4797-98E7-222D0EF2B009}" type="datetimeFigureOut">
              <a:rPr lang="en-US" sz="1200" kern="1200">
                <a:solidFill>
                  <a:srgbClr val="D4D4D6"/>
                </a:solidFill>
                <a:latin typeface="Segoe"/>
              </a:rPr>
              <a:pPr algn="l" rtl="0" fontAlgn="base">
                <a:spcBef>
                  <a:spcPct val="0"/>
                </a:spcBef>
                <a:spcAft>
                  <a:spcPct val="0"/>
                </a:spcAft>
              </a:pPr>
              <a:t>3/24/2009</a:t>
            </a:fld>
            <a:endParaRPr lang="en-US" sz="1200" kern="1200" dirty="0">
              <a:solidFill>
                <a:srgbClr val="D4D4D6"/>
              </a:solidFill>
              <a:latin typeface="Segoe"/>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lgn="ctr" rtl="0" fontAlgn="base">
              <a:spcBef>
                <a:spcPct val="0"/>
              </a:spcBef>
              <a:spcAft>
                <a:spcPct val="0"/>
              </a:spcAft>
            </a:pPr>
            <a:endParaRPr lang="en-US" sz="1200" kern="1200" dirty="0">
              <a:solidFill>
                <a:srgbClr val="D4D4D6"/>
              </a:solidFill>
              <a:latin typeface="Segoe"/>
            </a:endParaRPr>
          </a:p>
        </p:txBody>
      </p:sp>
      <p:sp>
        <p:nvSpPr>
          <p:cNvPr id="5" name="Slide Number Placeholder 4"/>
          <p:cNvSpPr>
            <a:spLocks noGrp="1"/>
          </p:cNvSpPr>
          <p:nvPr>
            <p:ph type="sldNum" sz="quarter" idx="12"/>
          </p:nvPr>
        </p:nvSpPr>
        <p:spPr/>
        <p:txBody>
          <a:bodyPr/>
          <a:lstStyle/>
          <a:p>
            <a:pPr algn="r" rtl="0" fontAlgn="base">
              <a:spcBef>
                <a:spcPct val="0"/>
              </a:spcBef>
              <a:spcAft>
                <a:spcPct val="0"/>
              </a:spcAft>
            </a:pPr>
            <a:fld id="{B53B3A8F-51D7-4A31-9717-B925065F1A98}" type="slidenum">
              <a:rPr lang="en-US" sz="1200" kern="1200">
                <a:solidFill>
                  <a:srgbClr val="D4D4D6"/>
                </a:solidFill>
                <a:latin typeface="Segoe"/>
              </a:rPr>
              <a:pPr algn="r" rtl="0" fontAlgn="base">
                <a:spcBef>
                  <a:spcPct val="0"/>
                </a:spcBef>
                <a:spcAft>
                  <a:spcPct val="0"/>
                </a:spcAft>
              </a:pPr>
              <a:t>‹Nr.›</a:t>
            </a:fld>
            <a:endParaRPr lang="en-US" sz="1200" kern="1200" dirty="0">
              <a:solidFill>
                <a:srgbClr val="D4D4D6"/>
              </a:solidFill>
              <a:latin typeface="Segoe"/>
            </a:endParaRPr>
          </a:p>
        </p:txBody>
      </p:sp>
      <p:sp>
        <p:nvSpPr>
          <p:cNvPr id="12" name="Content Placeholder 11"/>
          <p:cNvSpPr>
            <a:spLocks noGrp="1"/>
          </p:cNvSpPr>
          <p:nvPr>
            <p:ph sz="quarter" idx="13"/>
          </p:nvPr>
        </p:nvSpPr>
        <p:spPr>
          <a:xfrm>
            <a:off x="457200" y="16002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6"/>
          <a:srcRect t="6755" r="16624" b="5673"/>
          <a:stretch>
            <a:fillRect/>
          </a:stretch>
        </p:blipFill>
        <p:spPr bwMode="auto">
          <a:xfrm>
            <a:off x="0" y="0"/>
            <a:ext cx="9144000" cy="576263"/>
          </a:xfrm>
          <a:prstGeom prst="rect">
            <a:avLst/>
          </a:prstGeom>
          <a:noFill/>
          <a:ln w="9525">
            <a:noFill/>
            <a:miter lim="800000"/>
            <a:headEnd/>
            <a:tailEnd/>
          </a:ln>
        </p:spPr>
      </p:pic>
      <p:sp>
        <p:nvSpPr>
          <p:cNvPr id="1027" name="Rectangle 17"/>
          <p:cNvSpPr>
            <a:spLocks noGrp="1" noChangeArrowheads="1"/>
          </p:cNvSpPr>
          <p:nvPr>
            <p:ph type="body" idx="1"/>
          </p:nvPr>
        </p:nvSpPr>
        <p:spPr bwMode="auto">
          <a:xfrm>
            <a:off x="179388" y="1643050"/>
            <a:ext cx="8785225" cy="5214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smtClean="0"/>
          </a:p>
        </p:txBody>
      </p:sp>
      <p:sp>
        <p:nvSpPr>
          <p:cNvPr id="2" name="Rectangle 2"/>
          <p:cNvSpPr>
            <a:spLocks noGrp="1" noChangeArrowheads="1"/>
          </p:cNvSpPr>
          <p:nvPr>
            <p:ph type="title"/>
          </p:nvPr>
        </p:nvSpPr>
        <p:spPr bwMode="auto">
          <a:xfrm>
            <a:off x="179388" y="692150"/>
            <a:ext cx="8785225" cy="950900"/>
          </a:xfrm>
          <a:prstGeom prst="rect">
            <a:avLst/>
          </a:prstGeom>
          <a:noFill/>
          <a:ln w="9525">
            <a:noFill/>
            <a:miter lim="800000"/>
            <a:headEnd/>
            <a:tailEnd/>
          </a:ln>
          <a:effectLst>
            <a:outerShdw dist="17961" dir="2700000" algn="ctr" rotWithShape="0">
              <a:schemeClr val="tx1">
                <a:alpha val="50000"/>
              </a:schemeClr>
            </a:outerShdw>
          </a:effectLst>
        </p:spPr>
        <p:txBody>
          <a:bodyPr vert="horz" wrap="square" lIns="91440" tIns="45720" rIns="91440" bIns="45720" numCol="1" anchor="ctr" anchorCtr="0" compatLnSpc="1">
            <a:prstTxWarp prst="textNoShape">
              <a:avLst/>
            </a:prstTxWarp>
          </a:bodyPr>
          <a:lstStyle/>
          <a:p>
            <a:pPr lvl="0"/>
            <a:r>
              <a:rPr lang="de-DE" noProof="0" smtClean="0"/>
              <a:t>Titelmasterformat durch Klicken bearbeiten</a:t>
            </a:r>
            <a:endParaRPr lang="de-DE" noProof="0" smtClean="0"/>
          </a:p>
        </p:txBody>
      </p:sp>
      <p:sp>
        <p:nvSpPr>
          <p:cNvPr id="1043" name="Text Box 19"/>
          <p:cNvSpPr txBox="1">
            <a:spLocks noChangeArrowheads="1"/>
          </p:cNvSpPr>
          <p:nvPr/>
        </p:nvSpPr>
        <p:spPr bwMode="auto">
          <a:xfrm>
            <a:off x="7019925" y="188913"/>
            <a:ext cx="2124075" cy="360362"/>
          </a:xfrm>
          <a:prstGeom prst="rect">
            <a:avLst/>
          </a:prstGeom>
          <a:noFill/>
          <a:ln w="9525">
            <a:noFill/>
            <a:miter lim="800000"/>
            <a:headEnd/>
            <a:tailEnd/>
          </a:ln>
          <a:effectLst/>
        </p:spPr>
        <p:txBody>
          <a:bodyPr anchor="ctr"/>
          <a:lstStyle/>
          <a:p>
            <a:pPr algn="ctr">
              <a:defRPr/>
            </a:pPr>
            <a:r>
              <a:rPr lang="de-DE" sz="1400" b="1" noProof="0" smtClean="0">
                <a:solidFill>
                  <a:schemeClr val="bg1"/>
                </a:solidFill>
                <a:latin typeface="Verdana" pitchFamily="34" charset="0"/>
              </a:rPr>
              <a:t>bonn-to-code.net</a:t>
            </a:r>
            <a:endParaRPr lang="de-DE" sz="1400" b="1" noProof="0">
              <a:solidFill>
                <a:schemeClr val="bg1"/>
              </a:solidFill>
              <a:latin typeface="Verdana" pitchFamily="34" charset="0"/>
            </a:endParaRPr>
          </a:p>
        </p:txBody>
      </p:sp>
      <p:sp>
        <p:nvSpPr>
          <p:cNvPr id="1037" name="Rectangle 13"/>
          <p:cNvSpPr>
            <a:spLocks noChangeArrowheads="1"/>
          </p:cNvSpPr>
          <p:nvPr/>
        </p:nvSpPr>
        <p:spPr bwMode="auto">
          <a:xfrm>
            <a:off x="0" y="549275"/>
            <a:ext cx="9144000" cy="73025"/>
          </a:xfrm>
          <a:prstGeom prst="rect">
            <a:avLst/>
          </a:prstGeom>
          <a:gradFill rotWithShape="1">
            <a:gsLst>
              <a:gs pos="0">
                <a:srgbClr val="008000">
                  <a:gamma/>
                  <a:shade val="46275"/>
                  <a:invGamma/>
                </a:srgbClr>
              </a:gs>
              <a:gs pos="100000">
                <a:srgbClr val="008000"/>
              </a:gs>
            </a:gsLst>
            <a:lin ang="0" scaled="1"/>
          </a:gradFill>
          <a:ln w="9525">
            <a:noFill/>
            <a:miter lim="800000"/>
            <a:headEnd/>
            <a:tailEnd/>
          </a:ln>
          <a:effectLst/>
        </p:spPr>
        <p:txBody>
          <a:bodyPr wrap="none" anchor="ctr"/>
          <a:lstStyle/>
          <a:p>
            <a:pPr>
              <a:defRPr/>
            </a:pPr>
            <a:endParaRPr lang="de-DE" noProof="0"/>
          </a:p>
        </p:txBody>
      </p:sp>
      <p:sp>
        <p:nvSpPr>
          <p:cNvPr id="1044" name="Rectangle 20"/>
          <p:cNvSpPr>
            <a:spLocks noGrp="1" noChangeArrowheads="1"/>
          </p:cNvSpPr>
          <p:nvPr>
            <p:ph type="sldNum" sz="quarter" idx="4"/>
          </p:nvPr>
        </p:nvSpPr>
        <p:spPr bwMode="auto">
          <a:xfrm>
            <a:off x="6804025" y="62372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CE5376B2-91D1-4864-B18F-170D9FBB30BA}" type="slidenum">
              <a:rPr lang="de-DE" noProof="0" smtClean="0"/>
              <a:pPr>
                <a:defRPr/>
              </a:pPr>
              <a:t>‹Nr.›</a:t>
            </a:fld>
            <a:endParaRPr lang="de-DE" noProof="0"/>
          </a:p>
        </p:txBody>
      </p:sp>
      <p:pic>
        <p:nvPicPr>
          <p:cNvPr id="8" name="Picture 12"/>
          <p:cNvPicPr>
            <a:picLocks noChangeAspect="1" noChangeArrowheads="1"/>
          </p:cNvPicPr>
          <p:nvPr/>
        </p:nvPicPr>
        <p:blipFill>
          <a:blip r:embed="rId17"/>
          <a:srcRect t="6755" r="16624" b="5673"/>
          <a:stretch>
            <a:fillRect/>
          </a:stretch>
        </p:blipFill>
        <p:spPr bwMode="auto">
          <a:xfrm>
            <a:off x="0" y="0"/>
            <a:ext cx="9144000" cy="576263"/>
          </a:xfrm>
          <a:prstGeom prst="rect">
            <a:avLst/>
          </a:prstGeom>
          <a:noFill/>
          <a:ln w="9525">
            <a:noFill/>
            <a:miter lim="800000"/>
            <a:headEnd/>
            <a:tailEnd/>
          </a:ln>
        </p:spPr>
      </p:pic>
      <p:sp>
        <p:nvSpPr>
          <p:cNvPr id="9" name="Text Box 19"/>
          <p:cNvSpPr txBox="1">
            <a:spLocks noChangeArrowheads="1"/>
          </p:cNvSpPr>
          <p:nvPr/>
        </p:nvSpPr>
        <p:spPr bwMode="auto">
          <a:xfrm>
            <a:off x="7019925" y="188913"/>
            <a:ext cx="2124075" cy="360362"/>
          </a:xfrm>
          <a:prstGeom prst="rect">
            <a:avLst/>
          </a:prstGeom>
          <a:noFill/>
          <a:ln w="9525">
            <a:noFill/>
            <a:miter lim="800000"/>
            <a:headEnd/>
            <a:tailEnd/>
          </a:ln>
          <a:effectLst/>
        </p:spPr>
        <p:txBody>
          <a:bodyPr anchor="ctr"/>
          <a:lstStyle/>
          <a:p>
            <a:pPr algn="ctr">
              <a:defRPr/>
            </a:pPr>
            <a:r>
              <a:rPr lang="de-DE" sz="1400" b="1" noProof="0" smtClean="0">
                <a:solidFill>
                  <a:schemeClr val="bg1"/>
                </a:solidFill>
                <a:latin typeface="Verdana" pitchFamily="34" charset="0"/>
              </a:rPr>
              <a:t>bonn-to-code.net</a:t>
            </a:r>
            <a:endParaRPr lang="de-DE" sz="1400" b="1" noProof="0">
              <a:solidFill>
                <a:schemeClr val="bg1"/>
              </a:solidFill>
              <a:latin typeface="Verdana" pitchFamily="34" charset="0"/>
            </a:endParaRPr>
          </a:p>
        </p:txBody>
      </p:sp>
      <p:sp>
        <p:nvSpPr>
          <p:cNvPr id="10" name="Rectangle 13"/>
          <p:cNvSpPr>
            <a:spLocks noChangeArrowheads="1"/>
          </p:cNvSpPr>
          <p:nvPr/>
        </p:nvSpPr>
        <p:spPr bwMode="auto">
          <a:xfrm>
            <a:off x="0" y="549275"/>
            <a:ext cx="9144000" cy="73025"/>
          </a:xfrm>
          <a:prstGeom prst="rect">
            <a:avLst/>
          </a:prstGeom>
          <a:gradFill rotWithShape="1">
            <a:gsLst>
              <a:gs pos="0">
                <a:srgbClr val="008000">
                  <a:gamma/>
                  <a:shade val="46275"/>
                  <a:invGamma/>
                </a:srgbClr>
              </a:gs>
              <a:gs pos="100000">
                <a:srgbClr val="008000"/>
              </a:gs>
            </a:gsLst>
            <a:lin ang="0" scaled="1"/>
          </a:gradFill>
          <a:ln w="9525">
            <a:noFill/>
            <a:miter lim="800000"/>
            <a:headEnd/>
            <a:tailEnd/>
          </a:ln>
          <a:effectLst/>
        </p:spPr>
        <p:txBody>
          <a:bodyPr wrap="none" anchor="ctr"/>
          <a:lstStyle/>
          <a:p>
            <a:pPr>
              <a:defRPr/>
            </a:pPr>
            <a:endParaRPr lang="de-DE" noProof="0"/>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Lst>
  <p:txStyles>
    <p:titleStyle>
      <a:lvl1pPr algn="l" rtl="0" eaLnBrk="1" fontAlgn="base" hangingPunct="1">
        <a:spcBef>
          <a:spcPct val="0"/>
        </a:spcBef>
        <a:spcAft>
          <a:spcPct val="0"/>
        </a:spcAft>
        <a:defRPr sz="3200" b="1">
          <a:solidFill>
            <a:srgbClr val="F69200"/>
          </a:solidFill>
          <a:latin typeface="+mj-lt"/>
          <a:ea typeface="+mj-ea"/>
          <a:cs typeface="+mj-cs"/>
        </a:defRPr>
      </a:lvl1pPr>
      <a:lvl2pPr algn="l" rtl="0" eaLnBrk="1" fontAlgn="base" hangingPunct="1">
        <a:spcBef>
          <a:spcPct val="0"/>
        </a:spcBef>
        <a:spcAft>
          <a:spcPct val="0"/>
        </a:spcAft>
        <a:defRPr sz="3200" b="1">
          <a:solidFill>
            <a:srgbClr val="F69200"/>
          </a:solidFill>
          <a:latin typeface="Verdana" pitchFamily="34" charset="0"/>
        </a:defRPr>
      </a:lvl2pPr>
      <a:lvl3pPr algn="l" rtl="0" eaLnBrk="1" fontAlgn="base" hangingPunct="1">
        <a:spcBef>
          <a:spcPct val="0"/>
        </a:spcBef>
        <a:spcAft>
          <a:spcPct val="0"/>
        </a:spcAft>
        <a:defRPr sz="3200" b="1">
          <a:solidFill>
            <a:srgbClr val="F69200"/>
          </a:solidFill>
          <a:latin typeface="Verdana" pitchFamily="34" charset="0"/>
        </a:defRPr>
      </a:lvl3pPr>
      <a:lvl4pPr algn="l" rtl="0" eaLnBrk="1" fontAlgn="base" hangingPunct="1">
        <a:spcBef>
          <a:spcPct val="0"/>
        </a:spcBef>
        <a:spcAft>
          <a:spcPct val="0"/>
        </a:spcAft>
        <a:defRPr sz="3200" b="1">
          <a:solidFill>
            <a:srgbClr val="F69200"/>
          </a:solidFill>
          <a:latin typeface="Verdana" pitchFamily="34" charset="0"/>
        </a:defRPr>
      </a:lvl4pPr>
      <a:lvl5pPr algn="l" rtl="0" eaLnBrk="1" fontAlgn="base" hangingPunct="1">
        <a:spcBef>
          <a:spcPct val="0"/>
        </a:spcBef>
        <a:spcAft>
          <a:spcPct val="0"/>
        </a:spcAft>
        <a:defRPr sz="3200" b="1">
          <a:solidFill>
            <a:srgbClr val="F69200"/>
          </a:solidFill>
          <a:latin typeface="Verdana" pitchFamily="34" charset="0"/>
        </a:defRPr>
      </a:lvl5pPr>
      <a:lvl6pPr marL="457200" algn="l" rtl="0" eaLnBrk="1" fontAlgn="base" hangingPunct="1">
        <a:spcBef>
          <a:spcPct val="0"/>
        </a:spcBef>
        <a:spcAft>
          <a:spcPct val="0"/>
        </a:spcAft>
        <a:defRPr sz="3200" b="1">
          <a:solidFill>
            <a:srgbClr val="F69200"/>
          </a:solidFill>
          <a:latin typeface="Verdana" pitchFamily="34" charset="0"/>
        </a:defRPr>
      </a:lvl6pPr>
      <a:lvl7pPr marL="914400" algn="l" rtl="0" eaLnBrk="1" fontAlgn="base" hangingPunct="1">
        <a:spcBef>
          <a:spcPct val="0"/>
        </a:spcBef>
        <a:spcAft>
          <a:spcPct val="0"/>
        </a:spcAft>
        <a:defRPr sz="3200" b="1">
          <a:solidFill>
            <a:srgbClr val="F69200"/>
          </a:solidFill>
          <a:latin typeface="Verdana" pitchFamily="34" charset="0"/>
        </a:defRPr>
      </a:lvl7pPr>
      <a:lvl8pPr marL="1371600" algn="l" rtl="0" eaLnBrk="1" fontAlgn="base" hangingPunct="1">
        <a:spcBef>
          <a:spcPct val="0"/>
        </a:spcBef>
        <a:spcAft>
          <a:spcPct val="0"/>
        </a:spcAft>
        <a:defRPr sz="3200" b="1">
          <a:solidFill>
            <a:srgbClr val="F69200"/>
          </a:solidFill>
          <a:latin typeface="Verdana" pitchFamily="34" charset="0"/>
        </a:defRPr>
      </a:lvl8pPr>
      <a:lvl9pPr marL="1828800" algn="l" rtl="0" eaLnBrk="1" fontAlgn="base" hangingPunct="1">
        <a:spcBef>
          <a:spcPct val="0"/>
        </a:spcBef>
        <a:spcAft>
          <a:spcPct val="0"/>
        </a:spcAft>
        <a:defRPr sz="3200" b="1">
          <a:solidFill>
            <a:srgbClr val="F69200"/>
          </a:solidFill>
          <a:latin typeface="Verdana" pitchFamily="34" charset="0"/>
        </a:defRPr>
      </a:lvl9pPr>
    </p:titleStyle>
    <p:bodyStyle>
      <a:lvl1pPr marL="363538" indent="-363538" algn="l" rtl="0" eaLnBrk="1" fontAlgn="base" hangingPunct="1">
        <a:spcBef>
          <a:spcPct val="20000"/>
        </a:spcBef>
        <a:spcAft>
          <a:spcPct val="0"/>
        </a:spcAft>
        <a:buClr>
          <a:srgbClr val="F69200"/>
        </a:buClr>
        <a:buFont typeface="Wingdings" pitchFamily="2" charset="2"/>
        <a:buChar char="§"/>
        <a:defRPr sz="3200">
          <a:solidFill>
            <a:srgbClr val="000000"/>
          </a:solidFill>
          <a:latin typeface="+mn-lt"/>
          <a:ea typeface="+mn-ea"/>
          <a:cs typeface="+mn-cs"/>
        </a:defRPr>
      </a:lvl1pPr>
      <a:lvl2pPr marL="892175" indent="-349250" algn="l" rtl="0" eaLnBrk="1" fontAlgn="base" hangingPunct="1">
        <a:spcBef>
          <a:spcPct val="20000"/>
        </a:spcBef>
        <a:spcAft>
          <a:spcPct val="0"/>
        </a:spcAft>
        <a:buClr>
          <a:srgbClr val="F69200"/>
        </a:buClr>
        <a:buFont typeface="Wingdings" pitchFamily="2" charset="2"/>
        <a:buChar char="§"/>
        <a:defRPr sz="2800">
          <a:solidFill>
            <a:srgbClr val="000000"/>
          </a:solidFill>
          <a:latin typeface="+mn-lt"/>
        </a:defRPr>
      </a:lvl2pPr>
      <a:lvl3pPr marL="1344613" indent="-273050" algn="l" rtl="0" eaLnBrk="1" fontAlgn="base" hangingPunct="1">
        <a:spcBef>
          <a:spcPct val="20000"/>
        </a:spcBef>
        <a:spcAft>
          <a:spcPct val="0"/>
        </a:spcAft>
        <a:buClr>
          <a:srgbClr val="F69200"/>
        </a:buClr>
        <a:buFont typeface="Wingdings" pitchFamily="2" charset="2"/>
        <a:buChar char="§"/>
        <a:defRPr sz="2400">
          <a:solidFill>
            <a:srgbClr val="000000"/>
          </a:solidFill>
          <a:latin typeface="+mn-lt"/>
        </a:defRPr>
      </a:lvl3pPr>
      <a:lvl4pPr marL="1795463" indent="-271463" algn="l" rtl="0" eaLnBrk="1" fontAlgn="base" hangingPunct="1">
        <a:spcBef>
          <a:spcPct val="20000"/>
        </a:spcBef>
        <a:spcAft>
          <a:spcPct val="0"/>
        </a:spcAft>
        <a:buClr>
          <a:srgbClr val="F69200"/>
        </a:buClr>
        <a:buFont typeface="Wingdings" pitchFamily="2" charset="2"/>
        <a:buChar char="§"/>
        <a:defRPr sz="2000">
          <a:solidFill>
            <a:srgbClr val="000000"/>
          </a:solidFill>
          <a:latin typeface="+mn-lt"/>
        </a:defRPr>
      </a:lvl4pPr>
      <a:lvl5pPr marL="2236788" indent="-261938" algn="l" rtl="0" eaLnBrk="1" fontAlgn="base" hangingPunct="1">
        <a:spcBef>
          <a:spcPct val="20000"/>
        </a:spcBef>
        <a:spcAft>
          <a:spcPct val="0"/>
        </a:spcAft>
        <a:buClr>
          <a:srgbClr val="F69200"/>
        </a:buClr>
        <a:buFont typeface="Wingdings" pitchFamily="2" charset="2"/>
        <a:buChar char="§"/>
        <a:defRPr sz="2000">
          <a:solidFill>
            <a:srgbClr val="000000"/>
          </a:solidFill>
          <a:latin typeface="+mn-lt"/>
        </a:defRPr>
      </a:lvl5pPr>
      <a:lvl6pPr marL="2522538" indent="-266700" algn="l" rtl="0" eaLnBrk="1" fontAlgn="base" hangingPunct="1">
        <a:spcBef>
          <a:spcPct val="20000"/>
        </a:spcBef>
        <a:spcAft>
          <a:spcPct val="0"/>
        </a:spcAft>
        <a:buClr>
          <a:srgbClr val="F69200"/>
        </a:buClr>
        <a:buFont typeface="Franklin Gothic Medium" pitchFamily="34" charset="0"/>
        <a:buChar char="▪"/>
        <a:defRPr>
          <a:solidFill>
            <a:schemeClr val="tx1"/>
          </a:solidFill>
          <a:latin typeface="+mn-lt"/>
        </a:defRPr>
      </a:lvl6pPr>
      <a:lvl7pPr marL="2979738" indent="-266700" algn="l" rtl="0" eaLnBrk="1" fontAlgn="base" hangingPunct="1">
        <a:spcBef>
          <a:spcPct val="20000"/>
        </a:spcBef>
        <a:spcAft>
          <a:spcPct val="0"/>
        </a:spcAft>
        <a:buClr>
          <a:srgbClr val="F69200"/>
        </a:buClr>
        <a:buFont typeface="Franklin Gothic Medium" pitchFamily="34" charset="0"/>
        <a:buChar char="▪"/>
        <a:defRPr>
          <a:solidFill>
            <a:schemeClr val="tx1"/>
          </a:solidFill>
          <a:latin typeface="+mn-lt"/>
        </a:defRPr>
      </a:lvl7pPr>
      <a:lvl8pPr marL="3436938" indent="-266700" algn="l" rtl="0" eaLnBrk="1" fontAlgn="base" hangingPunct="1">
        <a:spcBef>
          <a:spcPct val="20000"/>
        </a:spcBef>
        <a:spcAft>
          <a:spcPct val="0"/>
        </a:spcAft>
        <a:buClr>
          <a:srgbClr val="F69200"/>
        </a:buClr>
        <a:buFont typeface="Franklin Gothic Medium" pitchFamily="34" charset="0"/>
        <a:buChar char="▪"/>
        <a:defRPr>
          <a:solidFill>
            <a:schemeClr val="tx1"/>
          </a:solidFill>
          <a:latin typeface="+mn-lt"/>
        </a:defRPr>
      </a:lvl8pPr>
      <a:lvl9pPr marL="3894138" indent="-266700" algn="l" rtl="0" eaLnBrk="1" fontAlgn="base" hangingPunct="1">
        <a:spcBef>
          <a:spcPct val="20000"/>
        </a:spcBef>
        <a:spcAft>
          <a:spcPct val="0"/>
        </a:spcAft>
        <a:buClr>
          <a:srgbClr val="F69200"/>
        </a:buClr>
        <a:buFont typeface="Franklin Gothic Medium" pitchFamily="34" charset="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video" Target="file:///C:\Users\gopp_b\Desktop\ribbon.wmv"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28.xml"/><Relationship Id="rId16" Type="http://schemas.openxmlformats.org/officeDocument/2006/relationships/image" Target="../media/image51.png"/><Relationship Id="rId1" Type="http://schemas.openxmlformats.org/officeDocument/2006/relationships/slideLayout" Target="../slideLayouts/slideLayout9.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gif"/><Relationship Id="rId1" Type="http://schemas.openxmlformats.org/officeDocument/2006/relationships/slideLayout" Target="../slideLayouts/slideLayout9.xml"/><Relationship Id="rId5" Type="http://schemas.openxmlformats.org/officeDocument/2006/relationships/image" Target="../media/image60.jpeg"/><Relationship Id="rId4" Type="http://schemas.openxmlformats.org/officeDocument/2006/relationships/image" Target="../media/image59.gif"/></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9.xml"/><Relationship Id="rId6" Type="http://schemas.openxmlformats.org/officeDocument/2006/relationships/image" Target="../media/image57.gif"/><Relationship Id="rId5" Type="http://schemas.openxmlformats.org/officeDocument/2006/relationships/image" Target="../media/image64.gif"/><Relationship Id="rId4" Type="http://schemas.openxmlformats.org/officeDocument/2006/relationships/image" Target="../media/image63.gif"/></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62" name="Rectangle 6"/>
          <p:cNvSpPr>
            <a:spLocks noGrp="1" noChangeArrowheads="1"/>
          </p:cNvSpPr>
          <p:nvPr>
            <p:ph type="ctrTitle" sz="quarter"/>
          </p:nvPr>
        </p:nvSpPr>
        <p:spPr/>
        <p:txBody>
          <a:bodyPr/>
          <a:lstStyle/>
          <a:p>
            <a:r>
              <a:rPr lang="de-DE" dirty="0" err="1" smtClean="0"/>
              <a:t>t</a:t>
            </a:r>
            <a:r>
              <a:rPr lang="de-DE" dirty="0" err="1" smtClean="0"/>
              <a:t>he</a:t>
            </a:r>
            <a:r>
              <a:rPr lang="de-DE" dirty="0" smtClean="0"/>
              <a:t> </a:t>
            </a:r>
            <a:r>
              <a:rPr lang="de-DE" dirty="0" err="1" smtClean="0"/>
              <a:t>rib·bon</a:t>
            </a:r>
            <a:r>
              <a:rPr lang="de-DE" dirty="0" smtClean="0"/>
              <a:t> </a:t>
            </a:r>
            <a:r>
              <a:rPr lang="de-DE" dirty="0" smtClean="0"/>
              <a:t>[ˈ</a:t>
            </a:r>
            <a:r>
              <a:rPr lang="de-DE" dirty="0" err="1" smtClean="0"/>
              <a:t>rɪbən</a:t>
            </a:r>
            <a:r>
              <a:rPr lang="de-DE" dirty="0" smtClean="0"/>
              <a:t>]</a:t>
            </a:r>
          </a:p>
        </p:txBody>
      </p:sp>
      <p:sp>
        <p:nvSpPr>
          <p:cNvPr id="3075" name="Rectangle 7"/>
          <p:cNvSpPr>
            <a:spLocks noGrp="1" noChangeArrowheads="1"/>
          </p:cNvSpPr>
          <p:nvPr>
            <p:ph type="subTitle" sz="quarter" idx="1"/>
          </p:nvPr>
        </p:nvSpPr>
        <p:spPr>
          <a:xfrm>
            <a:off x="1154113" y="3635375"/>
            <a:ext cx="6835775" cy="1457325"/>
          </a:xfrm>
        </p:spPr>
        <p:txBody>
          <a:bodyPr/>
          <a:lstStyle/>
          <a:p>
            <a:pPr eaLnBrk="1" hangingPunct="1">
              <a:buFont typeface="Wingdings" pitchFamily="2" charset="2"/>
              <a:buNone/>
            </a:pPr>
            <a:r>
              <a:rPr lang="de-DE" dirty="0" smtClean="0">
                <a:solidFill>
                  <a:schemeClr val="tx1"/>
                </a:solidFill>
              </a:rPr>
              <a:t>24.03.2009</a:t>
            </a:r>
            <a:endParaRPr lang="de-DE" dirty="0" smtClean="0">
              <a:solidFill>
                <a:schemeClr val="tx1"/>
              </a:solidFill>
            </a:endParaRPr>
          </a:p>
          <a:p>
            <a:pPr eaLnBrk="1" hangingPunct="1">
              <a:buFont typeface="Wingdings" pitchFamily="2" charset="2"/>
              <a:buNone/>
            </a:pPr>
            <a:r>
              <a:rPr lang="de-DE" dirty="0" smtClean="0">
                <a:solidFill>
                  <a:schemeClr val="tx1"/>
                </a:solidFill>
              </a:rPr>
              <a:t>Benjamin Gopp</a:t>
            </a:r>
            <a:endParaRPr lang="en-US" dirty="0" smtClean="0">
              <a:solidFill>
                <a:schemeClr val="tx1"/>
              </a:solidFill>
            </a:endParaRPr>
          </a:p>
        </p:txBody>
      </p:sp>
      <p:sp>
        <p:nvSpPr>
          <p:cNvPr id="3076" name="Rectangle 8"/>
          <p:cNvSpPr>
            <a:spLocks noChangeArrowheads="1"/>
          </p:cNvSpPr>
          <p:nvPr/>
        </p:nvSpPr>
        <p:spPr bwMode="auto">
          <a:xfrm>
            <a:off x="107950" y="5951538"/>
            <a:ext cx="8893175" cy="906462"/>
          </a:xfrm>
          <a:prstGeom prst="rect">
            <a:avLst/>
          </a:prstGeom>
          <a:noFill/>
          <a:ln w="9525">
            <a:noFill/>
            <a:miter lim="800000"/>
            <a:headEnd/>
            <a:tailEnd/>
          </a:ln>
        </p:spPr>
        <p:txBody>
          <a:bodyPr wrap="none" anchor="b"/>
          <a:lstStyle/>
          <a:p>
            <a:pPr algn="just" defTabSz="633413">
              <a:tabLst>
                <a:tab pos="722313" algn="l"/>
              </a:tabLst>
            </a:pPr>
            <a:r>
              <a:rPr lang="de-DE" sz="1400" i="1" dirty="0" err="1" smtClean="0">
                <a:latin typeface="Verdana" pitchFamily="34" charset="0"/>
              </a:rPr>
              <a:t>EMail</a:t>
            </a:r>
            <a:r>
              <a:rPr lang="de-DE" sz="1400" i="1" dirty="0" smtClean="0">
                <a:latin typeface="Verdana" pitchFamily="34" charset="0"/>
              </a:rPr>
              <a:t>:</a:t>
            </a:r>
            <a:r>
              <a:rPr lang="de-DE" sz="1400" b="1" dirty="0" smtClean="0">
                <a:latin typeface="Verdana" pitchFamily="34" charset="0"/>
              </a:rPr>
              <a:t>		</a:t>
            </a:r>
            <a:r>
              <a:rPr lang="de-DE" sz="1400" dirty="0" smtClean="0">
                <a:latin typeface="Verdana" pitchFamily="34" charset="0"/>
              </a:rPr>
              <a:t>Benjamin.Gopp@humanIT.de</a:t>
            </a:r>
            <a:endParaRPr lang="de-DE" sz="1400" dirty="0" smtClean="0">
              <a:solidFill>
                <a:schemeClr val="hlink"/>
              </a:solidFill>
              <a:latin typeface="Verdana" pitchFamily="34" charset="0"/>
            </a:endParaRPr>
          </a:p>
          <a:p>
            <a:pPr algn="just" defTabSz="633413">
              <a:tabLst>
                <a:tab pos="722313" algn="l"/>
              </a:tabLst>
            </a:pPr>
            <a:r>
              <a:rPr lang="de-DE" sz="1400" i="1" dirty="0" smtClean="0">
                <a:latin typeface="Verdana" pitchFamily="34" charset="0"/>
              </a:rPr>
              <a:t>Website:</a:t>
            </a:r>
            <a:r>
              <a:rPr lang="de-DE" sz="1400" dirty="0">
                <a:latin typeface="Verdana" pitchFamily="34" charset="0"/>
              </a:rPr>
              <a:t>	</a:t>
            </a:r>
            <a:r>
              <a:rPr lang="de-DE" sz="1400" dirty="0" smtClean="0">
                <a:latin typeface="Verdana" pitchFamily="34" charset="0"/>
              </a:rPr>
              <a:t>hiq-software.blogspot.com</a:t>
            </a:r>
            <a:endParaRPr lang="en-US" sz="1400" dirty="0">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err="1" smtClean="0"/>
              <a:t>Warum</a:t>
            </a:r>
            <a:r>
              <a:rPr lang="en-US" dirty="0" smtClean="0"/>
              <a:t>?</a:t>
            </a:r>
            <a:endParaRPr lang="en-US" dirty="0"/>
          </a:p>
        </p:txBody>
      </p:sp>
      <p:sp>
        <p:nvSpPr>
          <p:cNvPr id="3" name="Inhaltsplatzhalter 2"/>
          <p:cNvSpPr>
            <a:spLocks noGrp="1"/>
          </p:cNvSpPr>
          <p:nvPr>
            <p:ph sz="quarter" idx="13"/>
          </p:nvPr>
        </p:nvSpPr>
        <p:spPr/>
        <p:txBody>
          <a:bodyPr/>
          <a:lstStyle/>
          <a:p>
            <a:r>
              <a:rPr lang="en-US" dirty="0" smtClean="0"/>
              <a:t>Office </a:t>
            </a:r>
            <a:r>
              <a:rPr lang="en-US" dirty="0" err="1" smtClean="0"/>
              <a:t>ist</a:t>
            </a:r>
            <a:r>
              <a:rPr lang="en-US" dirty="0" smtClean="0"/>
              <a:t> </a:t>
            </a:r>
            <a:r>
              <a:rPr lang="en-US" dirty="0" err="1" smtClean="0"/>
              <a:t>doch</a:t>
            </a:r>
            <a:r>
              <a:rPr lang="en-US" dirty="0" smtClean="0"/>
              <a:t> gut </a:t>
            </a:r>
            <a:r>
              <a:rPr lang="en-US" dirty="0" err="1" smtClean="0"/>
              <a:t>genug</a:t>
            </a:r>
            <a:endParaRPr lang="en-US" dirty="0" smtClean="0"/>
          </a:p>
          <a:p>
            <a:pPr>
              <a:buNone/>
            </a:pPr>
            <a:endParaRPr lang="en-US" dirty="0" smtClean="0"/>
          </a:p>
          <a:p>
            <a:r>
              <a:rPr lang="en-US" dirty="0" smtClean="0"/>
              <a:t>User </a:t>
            </a:r>
            <a:r>
              <a:rPr lang="en-US" dirty="0" err="1" smtClean="0"/>
              <a:t>benutzen</a:t>
            </a:r>
            <a:r>
              <a:rPr lang="en-US" dirty="0" smtClean="0"/>
              <a:t> </a:t>
            </a:r>
            <a:r>
              <a:rPr lang="en-US" dirty="0" err="1" smtClean="0"/>
              <a:t>alle</a:t>
            </a:r>
            <a:r>
              <a:rPr lang="en-US" dirty="0" smtClean="0"/>
              <a:t> die </a:t>
            </a:r>
            <a:r>
              <a:rPr lang="en-US" dirty="0" err="1" smtClean="0"/>
              <a:t>S</a:t>
            </a:r>
            <a:r>
              <a:rPr lang="en-US" dirty="0" err="1" smtClean="0"/>
              <a:t>elben</a:t>
            </a:r>
            <a:r>
              <a:rPr lang="en-US" dirty="0" smtClean="0"/>
              <a:t> </a:t>
            </a:r>
            <a:r>
              <a:rPr lang="en-US" b="1" dirty="0" smtClean="0">
                <a:solidFill>
                  <a:srgbClr val="00B050"/>
                </a:solidFill>
              </a:rPr>
              <a:t>5% </a:t>
            </a:r>
            <a:r>
              <a:rPr lang="en-US" dirty="0" smtClean="0"/>
              <a:t>von </a:t>
            </a:r>
            <a:r>
              <a:rPr lang="en-US" dirty="0" smtClean="0"/>
              <a:t>Office</a:t>
            </a:r>
          </a:p>
          <a:p>
            <a:pPr>
              <a:buNone/>
            </a:pPr>
            <a:endParaRPr lang="en-US" dirty="0" smtClean="0"/>
          </a:p>
          <a:p>
            <a:r>
              <a:rPr lang="en-US" dirty="0" err="1" smtClean="0"/>
              <a:t>Jede</a:t>
            </a:r>
            <a:r>
              <a:rPr lang="en-US" dirty="0" smtClean="0"/>
              <a:t> </a:t>
            </a:r>
            <a:r>
              <a:rPr lang="en-US" dirty="0" err="1" smtClean="0"/>
              <a:t>benötigte</a:t>
            </a:r>
            <a:r>
              <a:rPr lang="en-US" dirty="0" smtClean="0"/>
              <a:t> </a:t>
            </a:r>
            <a:r>
              <a:rPr lang="en-US" dirty="0" err="1" smtClean="0"/>
              <a:t>Funktionalität</a:t>
            </a:r>
            <a:r>
              <a:rPr lang="en-US" dirty="0" smtClean="0"/>
              <a:t> war </a:t>
            </a:r>
            <a:r>
              <a:rPr lang="en-US" dirty="0" err="1" smtClean="0"/>
              <a:t>schon</a:t>
            </a:r>
            <a:r>
              <a:rPr lang="en-US" dirty="0" smtClean="0"/>
              <a:t> </a:t>
            </a:r>
            <a:r>
              <a:rPr lang="en-US" dirty="0" err="1" smtClean="0"/>
              <a:t>seit</a:t>
            </a:r>
            <a:r>
              <a:rPr lang="en-US" dirty="0" smtClean="0"/>
              <a:t> </a:t>
            </a:r>
            <a:r>
              <a:rPr lang="en-US" b="1" dirty="0" smtClean="0">
                <a:solidFill>
                  <a:srgbClr val="00B050"/>
                </a:solidFill>
              </a:rPr>
              <a:t>Office </a:t>
            </a:r>
            <a:r>
              <a:rPr lang="en-US" b="1" dirty="0" smtClean="0">
                <a:solidFill>
                  <a:srgbClr val="00B050"/>
                </a:solidFill>
              </a:rPr>
              <a:t>95 </a:t>
            </a:r>
            <a:r>
              <a:rPr lang="en-US" dirty="0" err="1" smtClean="0"/>
              <a:t>vorhanden</a:t>
            </a:r>
            <a:r>
              <a:rPr lang="en-US"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err="1" smtClean="0"/>
              <a:t>Aber</a:t>
            </a:r>
            <a:r>
              <a:rPr lang="en-US" dirty="0" smtClean="0"/>
              <a:t>…</a:t>
            </a:r>
            <a:endParaRPr lang="en-US" dirty="0"/>
          </a:p>
        </p:txBody>
      </p:sp>
      <p:sp>
        <p:nvSpPr>
          <p:cNvPr id="3" name="Inhaltsplatzhalter 2"/>
          <p:cNvSpPr>
            <a:spLocks noGrp="1"/>
          </p:cNvSpPr>
          <p:nvPr>
            <p:ph sz="quarter" idx="13"/>
          </p:nvPr>
        </p:nvSpPr>
        <p:spPr/>
        <p:txBody>
          <a:bodyPr/>
          <a:lstStyle/>
          <a:p>
            <a:r>
              <a:rPr lang="en-US" dirty="0" err="1" smtClean="0"/>
              <a:t>Neue</a:t>
            </a:r>
            <a:r>
              <a:rPr lang="en-US" dirty="0" smtClean="0"/>
              <a:t> Features </a:t>
            </a:r>
            <a:r>
              <a:rPr lang="en-US" dirty="0" err="1" smtClean="0"/>
              <a:t>kommen</a:t>
            </a:r>
            <a:r>
              <a:rPr lang="en-US" dirty="0" smtClean="0"/>
              <a:t> in </a:t>
            </a:r>
            <a:r>
              <a:rPr lang="en-US" dirty="0" err="1" smtClean="0"/>
              <a:t>jedes</a:t>
            </a:r>
            <a:r>
              <a:rPr lang="en-US" dirty="0" smtClean="0"/>
              <a:t> </a:t>
            </a:r>
            <a:r>
              <a:rPr lang="en-US" dirty="0" smtClean="0"/>
              <a:t>Release</a:t>
            </a:r>
          </a:p>
          <a:p>
            <a:pPr>
              <a:buNone/>
            </a:pPr>
            <a:endParaRPr lang="en-US" dirty="0" smtClean="0"/>
          </a:p>
          <a:p>
            <a:r>
              <a:rPr lang="en-US" dirty="0" smtClean="0"/>
              <a:t>Features </a:t>
            </a:r>
            <a:r>
              <a:rPr lang="en-US" dirty="0" err="1" smtClean="0"/>
              <a:t>sind</a:t>
            </a:r>
            <a:r>
              <a:rPr lang="en-US" dirty="0" smtClean="0"/>
              <a:t> </a:t>
            </a:r>
            <a:r>
              <a:rPr lang="en-US" dirty="0" err="1" smtClean="0"/>
              <a:t>schwer</a:t>
            </a:r>
            <a:r>
              <a:rPr lang="en-US" dirty="0" smtClean="0"/>
              <a:t> </a:t>
            </a:r>
            <a:r>
              <a:rPr lang="en-US" dirty="0" err="1" smtClean="0"/>
              <a:t>zu</a:t>
            </a:r>
            <a:r>
              <a:rPr lang="en-US" dirty="0" smtClean="0"/>
              <a:t> </a:t>
            </a:r>
            <a:r>
              <a:rPr lang="en-US" dirty="0" err="1" smtClean="0"/>
              <a:t>finden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Rectangle 3"/>
          <p:cNvSpPr/>
          <p:nvPr/>
        </p:nvSpPr>
        <p:spPr>
          <a:xfrm>
            <a:off x="0" y="0"/>
            <a:ext cx="9144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fontAlgn="base">
              <a:spcBef>
                <a:spcPct val="0"/>
              </a:spcBef>
              <a:spcAft>
                <a:spcPct val="0"/>
              </a:spcAft>
            </a:pPr>
            <a:endParaRPr lang="en-US" kern="1200" dirty="0">
              <a:solidFill>
                <a:prstClr val="white"/>
              </a:solidFill>
              <a:latin typeface="Segoe"/>
              <a:ea typeface="+mn-ea"/>
              <a:cs typeface="+mn-cs"/>
            </a:endParaRPr>
          </a:p>
        </p:txBody>
      </p:sp>
      <p:pic>
        <p:nvPicPr>
          <p:cNvPr id="4100" name="Picture 4"/>
          <p:cNvPicPr>
            <a:picLocks noChangeAspect="1" noChangeArrowheads="1"/>
          </p:cNvPicPr>
          <p:nvPr/>
        </p:nvPicPr>
        <p:blipFill>
          <a:blip r:embed="rId3"/>
          <a:srcRect/>
          <a:stretch>
            <a:fillRect/>
          </a:stretch>
        </p:blipFill>
        <p:spPr bwMode="auto">
          <a:xfrm>
            <a:off x="0" y="320625"/>
            <a:ext cx="9136867" cy="6092042"/>
          </a:xfrm>
          <a:prstGeom prst="rect">
            <a:avLst/>
          </a:prstGeom>
          <a:noFill/>
          <a:ln w="9525">
            <a:noFill/>
            <a:miter lim="800000"/>
            <a:headEnd/>
            <a:tailEnd/>
          </a:ln>
          <a:effectLst/>
        </p:spPr>
      </p:pic>
      <p:sp>
        <p:nvSpPr>
          <p:cNvPr id="6" name="Titel 1"/>
          <p:cNvSpPr txBox="1">
            <a:spLocks/>
          </p:cNvSpPr>
          <p:nvPr/>
        </p:nvSpPr>
        <p:spPr bwMode="auto">
          <a:xfrm>
            <a:off x="1142976" y="2428868"/>
            <a:ext cx="6929487" cy="500066"/>
          </a:xfrm>
          <a:prstGeom prst="rect">
            <a:avLst/>
          </a:prstGeom>
          <a:noFill/>
          <a:ln w="9525">
            <a:noFill/>
            <a:miter lim="800000"/>
            <a:headEnd/>
            <a:tailEnd/>
          </a:ln>
          <a:effectLst>
            <a:outerShdw dist="17961" dir="2700000" algn="ctr" rotWithShape="0">
              <a:schemeClr val="tx1">
                <a:alpha val="50000"/>
              </a:scheme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kern="0" dirty="0" smtClean="0">
                <a:solidFill>
                  <a:srgbClr val="F69200"/>
                </a:solidFill>
                <a:latin typeface="+mj-lt"/>
                <a:ea typeface="+mj-ea"/>
                <a:cs typeface="+mj-cs"/>
              </a:rPr>
              <a:t>f</a:t>
            </a:r>
            <a:r>
              <a:rPr lang="en-US" sz="3200" b="1" kern="0" dirty="0" smtClean="0">
                <a:solidFill>
                  <a:srgbClr val="F69200"/>
                </a:solidFill>
                <a:latin typeface="+mj-lt"/>
                <a:ea typeface="+mj-ea"/>
                <a:cs typeface="+mj-cs"/>
              </a:rPr>
              <a:t>eature complete since V1</a:t>
            </a:r>
            <a:endParaRPr kumimoji="0" lang="en-US" sz="3200" b="1" i="0" u="none" strike="noStrike" kern="0" cap="none" spc="0" normalizeH="0" baseline="0" noProof="0" dirty="0">
              <a:ln>
                <a:noFill/>
              </a:ln>
              <a:solidFill>
                <a:srgbClr val="F692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p:nvPr>
        </p:nvPicPr>
        <p:blipFill>
          <a:blip r:embed="rId3"/>
          <a:srcRect/>
          <a:stretch>
            <a:fillRect/>
          </a:stretch>
        </p:blipFill>
        <p:spPr>
          <a:xfrm>
            <a:off x="0" y="0"/>
            <a:ext cx="9144000" cy="6864350"/>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p:nvPr>
        </p:nvPicPr>
        <p:blipFill>
          <a:blip r:embed="rId3"/>
          <a:srcRect/>
          <a:stretch>
            <a:fillRect/>
          </a:stretch>
        </p:blipFill>
        <p:spPr>
          <a:xfrm>
            <a:off x="0" y="0"/>
            <a:ext cx="9144000" cy="6864350"/>
          </a:xfr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p:nvPr>
        </p:nvPicPr>
        <p:blipFill>
          <a:blip r:embed="rId3"/>
          <a:srcRect/>
          <a:stretch>
            <a:fillRect/>
          </a:stretch>
        </p:blipFill>
        <p:spPr>
          <a:xfrm>
            <a:off x="0" y="0"/>
            <a:ext cx="9144000" cy="6864350"/>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p:nvPr>
        </p:nvPicPr>
        <p:blipFill>
          <a:blip r:embed="rId3"/>
          <a:srcRect/>
          <a:stretch>
            <a:fillRect/>
          </a:stretch>
        </p:blipFill>
        <p:spPr>
          <a:xfrm>
            <a:off x="0" y="0"/>
            <a:ext cx="9144000" cy="6864350"/>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p:nvPr>
        </p:nvPicPr>
        <p:blipFill>
          <a:blip r:embed="rId3"/>
          <a:srcRect/>
          <a:stretch>
            <a:fillRect/>
          </a:stretch>
        </p:blipFill>
        <p:spPr>
          <a:xfrm>
            <a:off x="0" y="0"/>
            <a:ext cx="9144000" cy="6864350"/>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Grp="1" noChangeAspect="1" noChangeArrowheads="1"/>
          </p:cNvPicPr>
          <p:nvPr>
            <p:ph/>
          </p:nvPr>
        </p:nvPicPr>
        <p:blipFill>
          <a:blip r:embed="rId3"/>
          <a:srcRect/>
          <a:stretch>
            <a:fillRect/>
          </a:stretch>
        </p:blipFill>
        <p:spPr>
          <a:xfrm>
            <a:off x="0" y="0"/>
            <a:ext cx="9144000" cy="6862763"/>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p:nvPr>
        </p:nvPicPr>
        <p:blipFill>
          <a:blip r:embed="rId3"/>
          <a:stretch>
            <a:fillRect/>
          </a:stretch>
        </p:blipFill>
        <p:spPr>
          <a:xfrm>
            <a:off x="0" y="153"/>
            <a:ext cx="9144000" cy="6862456"/>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Benjamin Gopp</a:t>
            </a:r>
            <a:endParaRPr lang="de-DE" dirty="0"/>
          </a:p>
        </p:txBody>
      </p:sp>
      <p:pic>
        <p:nvPicPr>
          <p:cNvPr id="10" name="Inhaltsplatzhalter 9" descr="IZ.jpg"/>
          <p:cNvPicPr>
            <a:picLocks noGrp="1" noChangeAspect="1"/>
          </p:cNvPicPr>
          <p:nvPr>
            <p:ph sz="quarter" idx="13"/>
          </p:nvPr>
        </p:nvPicPr>
        <p:blipFill>
          <a:blip r:embed="rId2"/>
          <a:stretch>
            <a:fillRect/>
          </a:stretch>
        </p:blipFill>
        <p:spPr>
          <a:xfrm>
            <a:off x="571472" y="3214686"/>
            <a:ext cx="2349500" cy="622300"/>
          </a:xfrm>
        </p:spPr>
      </p:pic>
      <p:pic>
        <p:nvPicPr>
          <p:cNvPr id="9" name="Inhaltsplatzhalter 6" descr="Basta.png"/>
          <p:cNvPicPr>
            <a:picLocks noChangeAspect="1"/>
          </p:cNvPicPr>
          <p:nvPr/>
        </p:nvPicPr>
        <p:blipFill>
          <a:blip r:embed="rId3"/>
          <a:stretch>
            <a:fillRect/>
          </a:stretch>
        </p:blipFill>
        <p:spPr bwMode="auto">
          <a:xfrm>
            <a:off x="571472" y="4214818"/>
            <a:ext cx="5029184" cy="733423"/>
          </a:xfrm>
          <a:prstGeom prst="rect">
            <a:avLst/>
          </a:prstGeom>
          <a:solidFill>
            <a:srgbClr val="FFC000"/>
          </a:solidFill>
          <a:ln w="9525">
            <a:noFill/>
            <a:miter lim="800000"/>
            <a:headEnd/>
            <a:tailEnd/>
          </a:ln>
        </p:spPr>
      </p:pic>
      <p:pic>
        <p:nvPicPr>
          <p:cNvPr id="12" name="Grafik 11" descr="fraunhofer_FIT.jpg"/>
          <p:cNvPicPr>
            <a:picLocks noChangeAspect="1"/>
          </p:cNvPicPr>
          <p:nvPr/>
        </p:nvPicPr>
        <p:blipFill>
          <a:blip r:embed="rId4"/>
          <a:stretch>
            <a:fillRect/>
          </a:stretch>
        </p:blipFill>
        <p:spPr>
          <a:xfrm>
            <a:off x="3428992" y="3286124"/>
            <a:ext cx="1739900" cy="673100"/>
          </a:xfrm>
          <a:prstGeom prst="rect">
            <a:avLst/>
          </a:prstGeom>
        </p:spPr>
      </p:pic>
      <p:pic>
        <p:nvPicPr>
          <p:cNvPr id="14" name="Grafik 13" descr="untitled.bmp"/>
          <p:cNvPicPr>
            <a:picLocks noChangeAspect="1"/>
          </p:cNvPicPr>
          <p:nvPr/>
        </p:nvPicPr>
        <p:blipFill>
          <a:blip r:embed="rId5"/>
          <a:stretch>
            <a:fillRect/>
          </a:stretch>
        </p:blipFill>
        <p:spPr>
          <a:xfrm>
            <a:off x="642910" y="1643050"/>
            <a:ext cx="990600" cy="1219200"/>
          </a:xfrm>
          <a:prstGeom prst="rect">
            <a:avLst/>
          </a:prstGeom>
        </p:spPr>
      </p:pic>
      <p:sp>
        <p:nvSpPr>
          <p:cNvPr id="15" name="Textfeld 14"/>
          <p:cNvSpPr txBox="1"/>
          <p:nvPr/>
        </p:nvSpPr>
        <p:spPr>
          <a:xfrm>
            <a:off x="642910" y="5286388"/>
            <a:ext cx="4929222" cy="461665"/>
          </a:xfrm>
          <a:prstGeom prst="rect">
            <a:avLst/>
          </a:prstGeom>
          <a:noFill/>
        </p:spPr>
        <p:txBody>
          <a:bodyPr wrap="square" rtlCol="0">
            <a:spAutoFit/>
          </a:bodyPr>
          <a:lstStyle/>
          <a:p>
            <a:r>
              <a:rPr lang="de-DE" sz="2400" b="1" dirty="0" smtClean="0">
                <a:solidFill>
                  <a:srgbClr val="FFC000"/>
                </a:solidFill>
                <a:effectLst>
                  <a:outerShdw blurRad="38100" dist="38100" dir="2700000" algn="tl">
                    <a:srgbClr val="000000">
                      <a:alpha val="43137"/>
                    </a:srgbClr>
                  </a:outerShdw>
                </a:effectLst>
                <a:latin typeface="+mj-lt"/>
              </a:rPr>
              <a:t>hiq-software.blogspot.com</a:t>
            </a:r>
            <a:endParaRPr lang="de-DE" b="1" dirty="0">
              <a:solidFill>
                <a:srgbClr val="FFC000"/>
              </a:solidFill>
              <a:effectLst>
                <a:outerShdw blurRad="38100" dist="38100" dir="2700000" algn="tl">
                  <a:srgbClr val="000000">
                    <a:alpha val="43137"/>
                  </a:srgbClr>
                </a:outerShdw>
              </a:effectLst>
              <a:latin typeface="+mj-lt"/>
            </a:endParaRPr>
          </a:p>
        </p:txBody>
      </p:sp>
      <p:sp>
        <p:nvSpPr>
          <p:cNvPr id="16" name="Rechteck 15"/>
          <p:cNvSpPr/>
          <p:nvPr/>
        </p:nvSpPr>
        <p:spPr>
          <a:xfrm>
            <a:off x="642910" y="6000768"/>
            <a:ext cx="5429288" cy="461665"/>
          </a:xfrm>
          <a:prstGeom prst="rect">
            <a:avLst/>
          </a:prstGeom>
        </p:spPr>
        <p:txBody>
          <a:bodyPr wrap="square">
            <a:spAutoFit/>
          </a:bodyPr>
          <a:lstStyle/>
          <a:p>
            <a:r>
              <a:rPr lang="de-DE" sz="2400" b="1" dirty="0" smtClean="0">
                <a:solidFill>
                  <a:srgbClr val="FFC000"/>
                </a:solidFill>
                <a:effectLst>
                  <a:outerShdw blurRad="38100" dist="38100" dir="2700000" algn="tl">
                    <a:srgbClr val="000000">
                      <a:alpha val="43137"/>
                    </a:srgbClr>
                  </a:outerShdw>
                </a:effectLst>
                <a:latin typeface="+mj-lt"/>
              </a:rPr>
              <a:t>Benjamin.Gopp@humanIT.de</a:t>
            </a:r>
            <a:endParaRPr lang="de-DE" sz="2400" b="1" dirty="0">
              <a:solidFill>
                <a:srgbClr val="FFC00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p:nvPr>
        </p:nvPicPr>
        <p:blipFill>
          <a:blip r:embed="rId3"/>
          <a:srcRect/>
          <a:stretch>
            <a:fillRect/>
          </a:stretch>
        </p:blipFill>
        <p:spPr>
          <a:xfrm>
            <a:off x="0" y="0"/>
            <a:ext cx="9144000" cy="6862763"/>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p:nvPr>
        </p:nvPicPr>
        <p:blipFill>
          <a:blip r:embed="rId3"/>
          <a:srcRect/>
          <a:stretch>
            <a:fillRect/>
          </a:stretch>
        </p:blipFill>
        <p:spPr>
          <a:xfrm>
            <a:off x="0" y="0"/>
            <a:ext cx="9144000" cy="6862763"/>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noChangeArrowheads="1"/>
          </p:cNvPicPr>
          <p:nvPr>
            <p:ph/>
          </p:nvPr>
        </p:nvPicPr>
        <p:blipFill>
          <a:blip r:embed="rId3"/>
          <a:srcRect/>
          <a:stretch>
            <a:fillRect/>
          </a:stretch>
        </p:blipFill>
        <p:spPr>
          <a:xfrm>
            <a:off x="0" y="0"/>
            <a:ext cx="9144000" cy="6862763"/>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Grp="1" noChangeAspect="1" noChangeArrowheads="1"/>
          </p:cNvPicPr>
          <p:nvPr>
            <p:ph/>
          </p:nvPr>
        </p:nvPicPr>
        <p:blipFill>
          <a:blip r:embed="rId3"/>
          <a:srcRect/>
          <a:stretch>
            <a:fillRect/>
          </a:stretch>
        </p:blipFill>
        <p:spPr>
          <a:xfrm>
            <a:off x="0" y="0"/>
            <a:ext cx="9144000" cy="6862763"/>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0" y="0"/>
            <a:ext cx="9144000" cy="6862763"/>
          </a:xfrm>
          <a:prstGeom prst="rect">
            <a:avLst/>
          </a:prstGeom>
          <a:noFill/>
          <a:ln w="9525" cap="flat" cmpd="sng" algn="ctr">
            <a:noFill/>
            <a:prstDash val="solid"/>
            <a:miter lim="800000"/>
            <a:headEnd type="none" w="med" len="med"/>
            <a:tailEnd type="none" w="med" len="med"/>
          </a:ln>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p:nvPr>
        </p:nvPicPr>
        <p:blipFill>
          <a:blip r:embed="rId3"/>
          <a:srcRect/>
          <a:stretch>
            <a:fillRect/>
          </a:stretch>
        </p:blipFill>
        <p:spPr>
          <a:xfrm>
            <a:off x="0" y="0"/>
            <a:ext cx="9144000" cy="6856413"/>
          </a:xfr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Grp="1" noChangeAspect="1" noChangeArrowheads="1"/>
          </p:cNvPicPr>
          <p:nvPr>
            <p:ph/>
          </p:nvPr>
        </p:nvPicPr>
        <p:blipFill>
          <a:blip r:embed="rId3"/>
          <a:srcRect/>
          <a:stretch>
            <a:fillRect/>
          </a:stretch>
        </p:blipFill>
        <p:spPr>
          <a:xfrm>
            <a:off x="0" y="0"/>
            <a:ext cx="9144000" cy="6856413"/>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Rectangle 204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Rectangle 307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smtClean="0"/>
              <a:t>Warum</a:t>
            </a:r>
            <a:r>
              <a:rPr lang="en-US" dirty="0" smtClean="0"/>
              <a:t> </a:t>
            </a:r>
            <a:r>
              <a:rPr lang="en-US" dirty="0" err="1" smtClean="0"/>
              <a:t>eine</a:t>
            </a:r>
            <a:r>
              <a:rPr lang="en-US" dirty="0" smtClean="0"/>
              <a:t> </a:t>
            </a:r>
            <a:r>
              <a:rPr lang="en-US" dirty="0" err="1" smtClean="0"/>
              <a:t>neue</a:t>
            </a:r>
            <a:r>
              <a:rPr lang="en-US" dirty="0" smtClean="0"/>
              <a:t> User Experience?</a:t>
            </a:r>
            <a:endParaRPr lang="de-DE" dirty="0"/>
          </a:p>
        </p:txBody>
      </p:sp>
      <p:sp>
        <p:nvSpPr>
          <p:cNvPr id="4" name="Inhaltsplatzhalter 3"/>
          <p:cNvSpPr>
            <a:spLocks noGrp="1"/>
          </p:cNvSpPr>
          <p:nvPr>
            <p:ph sz="quarter" idx="13"/>
          </p:nvPr>
        </p:nvSpPr>
        <p:spPr/>
        <p:txBody>
          <a:bodyPr/>
          <a:lstStyle/>
          <a:p>
            <a:pPr>
              <a:spcAft>
                <a:spcPts val="1200"/>
              </a:spcAft>
            </a:pPr>
            <a:r>
              <a:rPr lang="en-US" dirty="0" smtClean="0"/>
              <a:t>Menus und Toolbars </a:t>
            </a:r>
            <a:r>
              <a:rPr lang="en-US" dirty="0" err="1" smtClean="0"/>
              <a:t>waren</a:t>
            </a:r>
            <a:r>
              <a:rPr lang="en-US" dirty="0" smtClean="0"/>
              <a:t> </a:t>
            </a:r>
            <a:r>
              <a:rPr lang="en-US" dirty="0" err="1" smtClean="0"/>
              <a:t>für</a:t>
            </a:r>
            <a:r>
              <a:rPr lang="en-US" dirty="0" smtClean="0"/>
              <a:t> </a:t>
            </a:r>
            <a:r>
              <a:rPr lang="en-US" dirty="0" err="1" smtClean="0"/>
              <a:t>wenige</a:t>
            </a:r>
            <a:r>
              <a:rPr lang="en-US" dirty="0" smtClean="0"/>
              <a:t> </a:t>
            </a:r>
            <a:r>
              <a:rPr lang="en-US" dirty="0" err="1" smtClean="0"/>
              <a:t>Programmfunktionen</a:t>
            </a:r>
            <a:r>
              <a:rPr lang="en-US" dirty="0" smtClean="0"/>
              <a:t> </a:t>
            </a:r>
            <a:r>
              <a:rPr lang="en-US" dirty="0" err="1" smtClean="0"/>
              <a:t>konzipiert</a:t>
            </a:r>
            <a:endParaRPr lang="en-US" dirty="0" smtClean="0"/>
          </a:p>
          <a:p>
            <a:pPr>
              <a:spcAft>
                <a:spcPts val="1200"/>
              </a:spcAft>
            </a:pPr>
            <a:r>
              <a:rPr lang="en-US" dirty="0" err="1" smtClean="0"/>
              <a:t>Immer</a:t>
            </a:r>
            <a:r>
              <a:rPr lang="en-US" dirty="0" smtClean="0"/>
              <a:t> </a:t>
            </a:r>
            <a:r>
              <a:rPr lang="en-US" dirty="0" err="1" smtClean="0"/>
              <a:t>neue</a:t>
            </a:r>
            <a:r>
              <a:rPr lang="en-US" dirty="0" smtClean="0"/>
              <a:t> Features </a:t>
            </a:r>
            <a:r>
              <a:rPr lang="en-US" dirty="0" err="1" smtClean="0"/>
              <a:t>sprengen</a:t>
            </a:r>
            <a:r>
              <a:rPr lang="en-US" dirty="0" smtClean="0"/>
              <a:t> </a:t>
            </a:r>
            <a:r>
              <a:rPr lang="en-US" dirty="0" smtClean="0"/>
              <a:t>den </a:t>
            </a:r>
            <a:r>
              <a:rPr lang="en-US" dirty="0" err="1" smtClean="0"/>
              <a:t>Platz</a:t>
            </a:r>
            <a:endParaRPr lang="en-US" dirty="0" smtClean="0"/>
          </a:p>
          <a:p>
            <a:pPr>
              <a:spcAft>
                <a:spcPts val="1200"/>
              </a:spcAft>
            </a:pPr>
            <a:r>
              <a:rPr lang="en-US" dirty="0" err="1" smtClean="0"/>
              <a:t>Funktion</a:t>
            </a:r>
            <a:r>
              <a:rPr lang="en-US" dirty="0" smtClean="0"/>
              <a:t> </a:t>
            </a:r>
            <a:r>
              <a:rPr lang="en-US" dirty="0" err="1" smtClean="0"/>
              <a:t>sind</a:t>
            </a:r>
            <a:r>
              <a:rPr lang="en-US" dirty="0" smtClean="0"/>
              <a:t> </a:t>
            </a:r>
            <a:r>
              <a:rPr lang="en-US" dirty="0" err="1" smtClean="0"/>
              <a:t>schwerer</a:t>
            </a:r>
            <a:r>
              <a:rPr lang="en-US" dirty="0" smtClean="0"/>
              <a:t> </a:t>
            </a:r>
            <a:r>
              <a:rPr lang="en-US" dirty="0" err="1" smtClean="0"/>
              <a:t>zu</a:t>
            </a:r>
            <a:r>
              <a:rPr lang="en-US" dirty="0" smtClean="0"/>
              <a:t> </a:t>
            </a:r>
            <a:r>
              <a:rPr lang="en-US" dirty="0" err="1" smtClean="0"/>
              <a:t>finden</a:t>
            </a:r>
            <a:endParaRPr lang="en-US" dirty="0" smtClean="0"/>
          </a:p>
          <a:p>
            <a:pPr>
              <a:spcAft>
                <a:spcPts val="1200"/>
              </a:spcAft>
            </a:pPr>
            <a:r>
              <a:rPr lang="en-US" dirty="0" smtClean="0"/>
              <a:t>Die Position </a:t>
            </a:r>
            <a:r>
              <a:rPr lang="en-US" dirty="0" err="1" smtClean="0"/>
              <a:t>der</a:t>
            </a:r>
            <a:r>
              <a:rPr lang="en-US" dirty="0" smtClean="0"/>
              <a:t> Commands </a:t>
            </a:r>
            <a:r>
              <a:rPr lang="en-US" dirty="0" err="1" smtClean="0"/>
              <a:t>ändert</a:t>
            </a:r>
            <a:r>
              <a:rPr lang="en-US" dirty="0" smtClean="0"/>
              <a:t> </a:t>
            </a:r>
            <a:r>
              <a:rPr lang="en-US" dirty="0" err="1" smtClean="0"/>
              <a:t>sich</a:t>
            </a:r>
            <a:r>
              <a:rPr lang="en-US" dirty="0" smtClean="0"/>
              <a:t> </a:t>
            </a:r>
            <a:r>
              <a:rPr lang="en-US" dirty="0" err="1" smtClean="0"/>
              <a:t>ständig</a:t>
            </a:r>
            <a:endParaRPr lang="en-US" dirty="0" smtClean="0"/>
          </a:p>
          <a:p>
            <a:pPr>
              <a:spcAft>
                <a:spcPts val="1200"/>
              </a:spcAft>
            </a:pPr>
            <a:r>
              <a:rPr lang="en-US" dirty="0" err="1" smtClean="0"/>
              <a:t>Overcustomized</a:t>
            </a:r>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1" descr="Gymnasics.jpg"/>
          <p:cNvPicPr>
            <a:picLocks noChangeAspect="1"/>
          </p:cNvPicPr>
          <p:nvPr/>
        </p:nvPicPr>
        <p:blipFill>
          <a:blip r:embed="rId2"/>
          <a:stretch>
            <a:fillRect/>
          </a:stretch>
        </p:blipFill>
        <p:spPr>
          <a:xfrm>
            <a:off x="0" y="0"/>
            <a:ext cx="9144000" cy="6858000"/>
          </a:xfrm>
          <a:prstGeom prst="rect">
            <a:avLst/>
          </a:prstGeom>
        </p:spPr>
      </p:pic>
      <p:sp>
        <p:nvSpPr>
          <p:cNvPr id="3" name="Rechteck 2"/>
          <p:cNvSpPr/>
          <p:nvPr/>
        </p:nvSpPr>
        <p:spPr>
          <a:xfrm>
            <a:off x="2643174" y="6488668"/>
            <a:ext cx="6500826" cy="369332"/>
          </a:xfrm>
          <a:prstGeom prst="rect">
            <a:avLst/>
          </a:prstGeom>
        </p:spPr>
        <p:txBody>
          <a:bodyPr wrap="square">
            <a:spAutoFit/>
          </a:bodyPr>
          <a:lstStyle/>
          <a:p>
            <a:r>
              <a:rPr lang="de-DE" dirty="0" smtClean="0"/>
              <a:t>http://cache.daylife.com/imageserve/04fh3tmdMlg4T/610x.jpg</a:t>
            </a:r>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Rectangle 16077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Probleme</a:t>
            </a:r>
            <a:endParaRPr lang="en-US" dirty="0"/>
          </a:p>
        </p:txBody>
      </p:sp>
      <p:sp>
        <p:nvSpPr>
          <p:cNvPr id="3" name="Textplatzhalter 2"/>
          <p:cNvSpPr>
            <a:spLocks noGrp="1"/>
          </p:cNvSpPr>
          <p:nvPr>
            <p:ph type="body" idx="1"/>
          </p:nvPr>
        </p:nvSpPr>
        <p:spPr/>
        <p:txBody>
          <a:bodyPr/>
          <a:lstStyle/>
          <a:p>
            <a:r>
              <a:rPr lang="en-US" dirty="0" smtClean="0"/>
              <a:t>“</a:t>
            </a:r>
            <a:r>
              <a:rPr lang="en-US" dirty="0" err="1" smtClean="0"/>
              <a:t>Ich</a:t>
            </a:r>
            <a:r>
              <a:rPr lang="en-US" dirty="0" smtClean="0"/>
              <a:t> </a:t>
            </a:r>
            <a:r>
              <a:rPr lang="en-US" dirty="0" err="1" smtClean="0"/>
              <a:t>weiß</a:t>
            </a:r>
            <a:r>
              <a:rPr lang="en-US" dirty="0" smtClean="0"/>
              <a:t> </a:t>
            </a:r>
            <a:r>
              <a:rPr lang="en-US" dirty="0" err="1" smtClean="0"/>
              <a:t>ich</a:t>
            </a:r>
            <a:r>
              <a:rPr lang="en-US" dirty="0" smtClean="0"/>
              <a:t> </a:t>
            </a:r>
            <a:r>
              <a:rPr lang="en-US" dirty="0" err="1" smtClean="0"/>
              <a:t>habe</a:t>
            </a:r>
            <a:r>
              <a:rPr lang="en-US" dirty="0" smtClean="0"/>
              <a:t> das </a:t>
            </a:r>
            <a:r>
              <a:rPr lang="en-US" dirty="0" err="1" smtClean="0"/>
              <a:t>schon</a:t>
            </a:r>
            <a:r>
              <a:rPr lang="en-US" dirty="0" smtClean="0"/>
              <a:t> mal </a:t>
            </a:r>
            <a:r>
              <a:rPr lang="en-US" dirty="0" err="1" smtClean="0"/>
              <a:t>gemacht</a:t>
            </a:r>
            <a:r>
              <a:rPr lang="en-US" dirty="0" smtClean="0"/>
              <a:t>, </a:t>
            </a:r>
            <a:r>
              <a:rPr lang="en-US" dirty="0" err="1" smtClean="0"/>
              <a:t>weiß</a:t>
            </a:r>
            <a:r>
              <a:rPr lang="en-US" dirty="0" smtClean="0"/>
              <a:t> </a:t>
            </a:r>
            <a:r>
              <a:rPr lang="en-US" dirty="0" err="1" smtClean="0"/>
              <a:t>aber</a:t>
            </a:r>
            <a:r>
              <a:rPr lang="en-US" dirty="0" smtClean="0"/>
              <a:t> </a:t>
            </a:r>
            <a:r>
              <a:rPr lang="en-US" dirty="0" err="1" smtClean="0"/>
              <a:t>nicht</a:t>
            </a:r>
            <a:r>
              <a:rPr lang="en-US" dirty="0" smtClean="0"/>
              <a:t> </a:t>
            </a:r>
            <a:r>
              <a:rPr lang="en-US" dirty="0" err="1" smtClean="0"/>
              <a:t>mehr</a:t>
            </a:r>
            <a:r>
              <a:rPr lang="en-US" dirty="0" smtClean="0"/>
              <a:t> </a:t>
            </a:r>
            <a:r>
              <a:rPr lang="en-US" dirty="0" err="1" smtClean="0"/>
              <a:t>wie</a:t>
            </a:r>
            <a:r>
              <a:rPr lang="en-US" dirty="0" smtClean="0"/>
              <a:t>”</a:t>
            </a:r>
          </a:p>
          <a:p>
            <a:r>
              <a:rPr lang="en-US" dirty="0" smtClean="0"/>
              <a:t>“</a:t>
            </a:r>
            <a:r>
              <a:rPr lang="en-US" dirty="0" err="1" smtClean="0"/>
              <a:t>Ich</a:t>
            </a:r>
            <a:r>
              <a:rPr lang="en-US" dirty="0" smtClean="0"/>
              <a:t> </a:t>
            </a:r>
            <a:r>
              <a:rPr lang="en-US" dirty="0" err="1" smtClean="0"/>
              <a:t>habe</a:t>
            </a:r>
            <a:r>
              <a:rPr lang="en-US" dirty="0" smtClean="0"/>
              <a:t> das </a:t>
            </a:r>
            <a:r>
              <a:rPr lang="en-US" dirty="0" err="1" smtClean="0"/>
              <a:t>G</a:t>
            </a:r>
            <a:r>
              <a:rPr lang="en-US" dirty="0" err="1" smtClean="0"/>
              <a:t>efühl</a:t>
            </a:r>
            <a:r>
              <a:rPr lang="en-US" dirty="0" smtClean="0"/>
              <a:t> </a:t>
            </a:r>
            <a:r>
              <a:rPr lang="en-US" dirty="0" err="1" smtClean="0"/>
              <a:t>unproduktiv</a:t>
            </a:r>
            <a:r>
              <a:rPr lang="en-US" dirty="0" smtClean="0"/>
              <a:t> </a:t>
            </a:r>
            <a:r>
              <a:rPr lang="en-US" dirty="0" err="1" smtClean="0"/>
              <a:t>zu</a:t>
            </a:r>
            <a:r>
              <a:rPr lang="en-US" dirty="0" smtClean="0"/>
              <a:t> </a:t>
            </a:r>
            <a:r>
              <a:rPr lang="en-US" dirty="0" err="1" smtClean="0"/>
              <a:t>sein</a:t>
            </a:r>
            <a:r>
              <a:rPr lang="en-US" dirty="0" smtClean="0"/>
              <a:t>”</a:t>
            </a:r>
          </a:p>
          <a:p>
            <a:r>
              <a:rPr lang="en-US" dirty="0" smtClean="0"/>
              <a:t>“</a:t>
            </a:r>
            <a:r>
              <a:rPr lang="en-US" dirty="0" err="1" smtClean="0"/>
              <a:t>Ich</a:t>
            </a:r>
            <a:r>
              <a:rPr lang="en-US" dirty="0" smtClean="0"/>
              <a:t> muss </a:t>
            </a:r>
            <a:r>
              <a:rPr lang="en-US" dirty="0" err="1" smtClean="0"/>
              <a:t>zu</a:t>
            </a:r>
            <a:r>
              <a:rPr lang="en-US" dirty="0" smtClean="0"/>
              <a:t> oft </a:t>
            </a:r>
            <a:r>
              <a:rPr lang="en-US" dirty="0" err="1" smtClean="0"/>
              <a:t>klicken</a:t>
            </a:r>
            <a:r>
              <a:rPr lang="en-US" dirty="0" smtClean="0"/>
              <a:t> um </a:t>
            </a:r>
            <a:r>
              <a:rPr lang="en-US" dirty="0" err="1" smtClean="0"/>
              <a:t>zum</a:t>
            </a:r>
            <a:r>
              <a:rPr lang="en-US" dirty="0" smtClean="0"/>
              <a:t> </a:t>
            </a:r>
            <a:r>
              <a:rPr lang="en-US" dirty="0" err="1" smtClean="0"/>
              <a:t>Ergebnis</a:t>
            </a:r>
            <a:r>
              <a:rPr lang="en-US" dirty="0" smtClean="0"/>
              <a:t> </a:t>
            </a:r>
            <a:r>
              <a:rPr lang="en-US" dirty="0" err="1" smtClean="0"/>
              <a:t>zu</a:t>
            </a:r>
            <a:r>
              <a:rPr lang="en-US" dirty="0" smtClean="0"/>
              <a:t> </a:t>
            </a:r>
            <a:r>
              <a:rPr lang="en-US" dirty="0" err="1" smtClean="0"/>
              <a:t>kommen</a:t>
            </a:r>
            <a:r>
              <a:rPr lang="en-US" dirty="0" smtClean="0"/>
              <a:t>”</a:t>
            </a:r>
          </a:p>
          <a:p>
            <a:pPr>
              <a:spcAft>
                <a:spcPts val="1200"/>
              </a:spcAft>
            </a:pPr>
            <a:r>
              <a:rPr lang="en-US" dirty="0" smtClean="0"/>
              <a:t>“Es </a:t>
            </a:r>
            <a:r>
              <a:rPr lang="en-US" dirty="0" smtClean="0"/>
              <a:t>muss </a:t>
            </a:r>
            <a:r>
              <a:rPr lang="en-US" dirty="0" err="1" smtClean="0"/>
              <a:t>doch</a:t>
            </a:r>
            <a:r>
              <a:rPr lang="en-US" dirty="0" smtClean="0"/>
              <a:t> </a:t>
            </a:r>
            <a:r>
              <a:rPr lang="en-US" dirty="0" err="1" smtClean="0"/>
              <a:t>einen</a:t>
            </a:r>
            <a:r>
              <a:rPr lang="en-US" dirty="0" smtClean="0"/>
              <a:t> </a:t>
            </a:r>
            <a:r>
              <a:rPr lang="en-US" dirty="0" err="1" smtClean="0"/>
              <a:t>Weg</a:t>
            </a:r>
            <a:r>
              <a:rPr lang="en-US" dirty="0" smtClean="0"/>
              <a:t> </a:t>
            </a:r>
            <a:r>
              <a:rPr lang="en-US" dirty="0" err="1" smtClean="0"/>
              <a:t>geben</a:t>
            </a:r>
            <a:r>
              <a:rPr lang="en-US" dirty="0" smtClean="0"/>
              <a:t>…”</a:t>
            </a:r>
          </a:p>
          <a:p>
            <a:pPr>
              <a:spcAft>
                <a:spcPts val="1200"/>
              </a:spcAft>
            </a:pPr>
            <a:r>
              <a:rPr lang="en-US" dirty="0" smtClean="0"/>
              <a:t>“</a:t>
            </a:r>
            <a:r>
              <a:rPr lang="en-US" dirty="0" err="1" smtClean="0"/>
              <a:t>Ich</a:t>
            </a:r>
            <a:r>
              <a:rPr lang="en-US" dirty="0" smtClean="0"/>
              <a:t> </a:t>
            </a:r>
            <a:r>
              <a:rPr lang="en-US" dirty="0" err="1" smtClean="0"/>
              <a:t>weiß</a:t>
            </a:r>
            <a:r>
              <a:rPr lang="en-US" dirty="0" smtClean="0"/>
              <a:t> gar </a:t>
            </a:r>
            <a:r>
              <a:rPr lang="en-US" dirty="0" err="1" smtClean="0"/>
              <a:t>nicht</a:t>
            </a:r>
            <a:r>
              <a:rPr lang="en-US" dirty="0" smtClean="0"/>
              <a:t> </a:t>
            </a:r>
            <a:r>
              <a:rPr lang="en-US" dirty="0" err="1" smtClean="0"/>
              <a:t>wo</a:t>
            </a:r>
            <a:r>
              <a:rPr lang="en-US" dirty="0" smtClean="0"/>
              <a:t> </a:t>
            </a:r>
            <a:r>
              <a:rPr lang="en-US" dirty="0" err="1" smtClean="0"/>
              <a:t>ich</a:t>
            </a:r>
            <a:r>
              <a:rPr lang="en-US" dirty="0" smtClean="0"/>
              <a:t> </a:t>
            </a:r>
            <a:r>
              <a:rPr lang="en-US" dirty="0" err="1" smtClean="0"/>
              <a:t>zu</a:t>
            </a:r>
            <a:r>
              <a:rPr lang="en-US" dirty="0" smtClean="0"/>
              <a:t> </a:t>
            </a:r>
            <a:r>
              <a:rPr lang="en-US" dirty="0" err="1" smtClean="0"/>
              <a:t>suchen</a:t>
            </a:r>
            <a:r>
              <a:rPr lang="en-US" dirty="0" smtClean="0"/>
              <a:t> </a:t>
            </a:r>
            <a:r>
              <a:rPr lang="en-US" dirty="0" err="1" smtClean="0"/>
              <a:t>anfangen</a:t>
            </a:r>
            <a:r>
              <a:rPr lang="en-US" dirty="0" smtClean="0"/>
              <a:t> </a:t>
            </a:r>
            <a:r>
              <a:rPr lang="en-US" dirty="0" err="1" smtClean="0"/>
              <a:t>soll</a:t>
            </a:r>
            <a:r>
              <a:rPr lang="en-US" dirty="0" smtClean="0"/>
              <a:t>”</a:t>
            </a:r>
          </a:p>
          <a:p>
            <a:endParaRPr lang="en-US"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The_Lord_Of_The_Rings_-_The_Return_Of_The_King,_2003.jpg"/>
          <p:cNvPicPr>
            <a:picLocks noChangeAspect="1"/>
          </p:cNvPicPr>
          <p:nvPr/>
        </p:nvPicPr>
        <p:blipFill>
          <a:blip r:embed="rId2"/>
          <a:stretch>
            <a:fillRect/>
          </a:stretch>
        </p:blipFill>
        <p:spPr>
          <a:xfrm>
            <a:off x="0" y="0"/>
            <a:ext cx="10001290" cy="8001032"/>
          </a:xfrm>
          <a:prstGeom prst="rect">
            <a:avLst/>
          </a:prstGeom>
        </p:spPr>
      </p:pic>
      <p:sp>
        <p:nvSpPr>
          <p:cNvPr id="2" name="Titel 1"/>
          <p:cNvSpPr>
            <a:spLocks noGrp="1"/>
          </p:cNvSpPr>
          <p:nvPr>
            <p:ph type="ctrTitle"/>
          </p:nvPr>
        </p:nvSpPr>
        <p:spPr>
          <a:xfrm>
            <a:off x="0" y="214290"/>
            <a:ext cx="5715008" cy="571504"/>
          </a:xfrm>
        </p:spPr>
        <p:txBody>
          <a:bodyPr/>
          <a:lstStyle/>
          <a:p>
            <a:r>
              <a:rPr lang="en-US" sz="4800" dirty="0" smtClean="0"/>
              <a:t>Lord </a:t>
            </a:r>
            <a:r>
              <a:rPr lang="en-US" sz="2800" dirty="0" smtClean="0"/>
              <a:t>of the </a:t>
            </a:r>
            <a:r>
              <a:rPr lang="en-US" sz="4800" dirty="0" smtClean="0"/>
              <a:t>UI</a:t>
            </a:r>
            <a:endParaRPr lang="en-US" sz="48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fontAlgn="base">
              <a:spcBef>
                <a:spcPct val="0"/>
              </a:spcBef>
              <a:spcAft>
                <a:spcPct val="0"/>
              </a:spcAft>
            </a:pPr>
            <a:endParaRPr lang="en-US" kern="1200" dirty="0">
              <a:solidFill>
                <a:prstClr val="white"/>
              </a:solidFill>
              <a:latin typeface="Segoe"/>
              <a:ea typeface="+mn-ea"/>
              <a:cs typeface="+mn-cs"/>
            </a:endParaRPr>
          </a:p>
        </p:txBody>
      </p:sp>
      <p:pic>
        <p:nvPicPr>
          <p:cNvPr id="189444" name="Picture 4"/>
          <p:cNvPicPr>
            <a:picLocks noChangeAspect="1" noChangeArrowheads="1"/>
          </p:cNvPicPr>
          <p:nvPr/>
        </p:nvPicPr>
        <p:blipFill>
          <a:blip r:embed="rId3"/>
          <a:srcRect/>
          <a:stretch>
            <a:fillRect/>
          </a:stretch>
        </p:blipFill>
        <p:spPr bwMode="auto">
          <a:xfrm>
            <a:off x="614363" y="57150"/>
            <a:ext cx="7915275" cy="67437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p:nvPr>
        </p:nvPicPr>
        <p:blipFill>
          <a:blip r:embed="rId3"/>
          <a:srcRect/>
          <a:stretch>
            <a:fillRect/>
          </a:stretch>
        </p:blipFill>
        <p:spPr>
          <a:xfrm>
            <a:off x="0" y="0"/>
            <a:ext cx="9144000" cy="6864350"/>
          </a:xfr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Grp="1" noChangeAspect="1" noChangeArrowheads="1"/>
          </p:cNvPicPr>
          <p:nvPr>
            <p:ph/>
          </p:nvPr>
        </p:nvPicPr>
        <p:blipFill>
          <a:blip r:embed="rId3"/>
          <a:srcRect/>
          <a:stretch>
            <a:fillRect/>
          </a:stretch>
        </p:blipFill>
        <p:spPr>
          <a:xfrm>
            <a:off x="0" y="0"/>
            <a:ext cx="9144000" cy="6856413"/>
          </a:xfr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smtClean="0"/>
              <a:t>Daten</a:t>
            </a:r>
            <a:r>
              <a:rPr lang="en-US" dirty="0" smtClean="0"/>
              <a:t> </a:t>
            </a:r>
            <a:r>
              <a:rPr lang="en-US" smtClean="0"/>
              <a:t>sammeln</a:t>
            </a:r>
            <a:endParaRPr lang="en-US" dirty="0"/>
          </a:p>
        </p:txBody>
      </p:sp>
      <p:sp>
        <p:nvSpPr>
          <p:cNvPr id="4" name="Inhaltsplatzhalter 3"/>
          <p:cNvSpPr>
            <a:spLocks noGrp="1"/>
          </p:cNvSpPr>
          <p:nvPr>
            <p:ph sz="quarter" idx="13"/>
          </p:nvPr>
        </p:nvSpPr>
        <p:spPr/>
        <p:txBody>
          <a:bodyPr/>
          <a:lstStyle/>
          <a:p>
            <a:r>
              <a:rPr lang="en-US" dirty="0" err="1" smtClean="0"/>
              <a:t>Welche</a:t>
            </a:r>
            <a:r>
              <a:rPr lang="en-US" dirty="0" smtClean="0"/>
              <a:t> </a:t>
            </a:r>
            <a:r>
              <a:rPr lang="en-US" dirty="0" smtClean="0"/>
              <a:t>Commands </a:t>
            </a:r>
            <a:r>
              <a:rPr lang="en-US" dirty="0" err="1" smtClean="0"/>
              <a:t>werden</a:t>
            </a:r>
            <a:r>
              <a:rPr lang="en-US" dirty="0" smtClean="0"/>
              <a:t> am </a:t>
            </a:r>
            <a:r>
              <a:rPr lang="en-US" dirty="0" err="1" smtClean="0"/>
              <a:t>haufigsten</a:t>
            </a:r>
            <a:r>
              <a:rPr lang="en-US" dirty="0" smtClean="0"/>
              <a:t> </a:t>
            </a:r>
            <a:r>
              <a:rPr lang="en-US" dirty="0" err="1" smtClean="0"/>
              <a:t>verwendet</a:t>
            </a:r>
            <a:r>
              <a:rPr lang="en-US" dirty="0" smtClean="0"/>
              <a:t>?</a:t>
            </a:r>
            <a:endParaRPr lang="en-US" dirty="0" smtClean="0"/>
          </a:p>
          <a:p>
            <a:r>
              <a:rPr lang="en-US" dirty="0" err="1" smtClean="0"/>
              <a:t>Wie</a:t>
            </a:r>
            <a:r>
              <a:rPr lang="en-US" dirty="0" smtClean="0"/>
              <a:t> </a:t>
            </a:r>
            <a:r>
              <a:rPr lang="en-US" dirty="0" err="1" smtClean="0"/>
              <a:t>sind</a:t>
            </a:r>
            <a:r>
              <a:rPr lang="en-US" dirty="0" smtClean="0"/>
              <a:t> die Commands </a:t>
            </a:r>
            <a:r>
              <a:rPr lang="en-US" dirty="0" err="1" smtClean="0"/>
              <a:t>gruppiert</a:t>
            </a:r>
            <a:r>
              <a:rPr lang="en-US" dirty="0" smtClean="0"/>
              <a:t>?</a:t>
            </a:r>
            <a:endParaRPr lang="en-US" dirty="0" smtClean="0"/>
          </a:p>
          <a:p>
            <a:r>
              <a:rPr lang="en-US" dirty="0" err="1" smtClean="0"/>
              <a:t>Wie</a:t>
            </a:r>
            <a:r>
              <a:rPr lang="en-US" dirty="0" smtClean="0"/>
              <a:t> </a:t>
            </a:r>
            <a:r>
              <a:rPr lang="en-US" dirty="0" err="1" smtClean="0"/>
              <a:t>werden</a:t>
            </a:r>
            <a:r>
              <a:rPr lang="en-US" dirty="0" smtClean="0"/>
              <a:t> die </a:t>
            </a:r>
            <a:r>
              <a:rPr lang="en-US" dirty="0" smtClean="0"/>
              <a:t>Commands </a:t>
            </a:r>
            <a:r>
              <a:rPr lang="en-US" dirty="0" err="1" smtClean="0"/>
              <a:t>aktiviert</a:t>
            </a:r>
            <a:r>
              <a:rPr lang="en-US" dirty="0" smtClean="0"/>
              <a:t>?</a:t>
            </a:r>
          </a:p>
          <a:p>
            <a:pPr>
              <a:buNone/>
            </a:pPr>
            <a:r>
              <a:rPr lang="en-US" sz="2400" dirty="0" smtClean="0"/>
              <a:t>	</a:t>
            </a:r>
            <a:r>
              <a:rPr lang="en-US" sz="2400" dirty="0" smtClean="0"/>
              <a:t>(</a:t>
            </a:r>
            <a:r>
              <a:rPr lang="en-US" sz="2400" dirty="0" smtClean="0"/>
              <a:t>Toolbar, Keys, Mouse)</a:t>
            </a:r>
          </a:p>
          <a:p>
            <a:r>
              <a:rPr lang="en-US" dirty="0" smtClean="0"/>
              <a:t>An </a:t>
            </a:r>
            <a:r>
              <a:rPr lang="en-US" dirty="0" err="1" smtClean="0"/>
              <a:t>welchen</a:t>
            </a:r>
            <a:r>
              <a:rPr lang="en-US" dirty="0" smtClean="0"/>
              <a:t> </a:t>
            </a:r>
            <a:r>
              <a:rPr lang="en-US" dirty="0" err="1" smtClean="0"/>
              <a:t>Funktionen</a:t>
            </a:r>
            <a:r>
              <a:rPr lang="en-US" dirty="0" smtClean="0"/>
              <a:t> </a:t>
            </a:r>
            <a:r>
              <a:rPr lang="en-US" dirty="0" err="1" smtClean="0"/>
              <a:t>scheitern</a:t>
            </a:r>
            <a:r>
              <a:rPr lang="en-US" dirty="0" smtClean="0"/>
              <a:t> User </a:t>
            </a:r>
            <a:r>
              <a:rPr lang="en-US" sz="2400" dirty="0" smtClean="0"/>
              <a:t>(newsgroup, support)</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TOP 5 der häufigsten </a:t>
            </a:r>
            <a:r>
              <a:rPr lang="de-DE" dirty="0" err="1" smtClean="0"/>
              <a:t>Commands</a:t>
            </a:r>
            <a:endParaRPr lang="de-DE" dirty="0"/>
          </a:p>
        </p:txBody>
      </p:sp>
      <p:sp>
        <p:nvSpPr>
          <p:cNvPr id="3" name="Inhaltsplatzhalter 2"/>
          <p:cNvSpPr>
            <a:spLocks noGrp="1"/>
          </p:cNvSpPr>
          <p:nvPr>
            <p:ph sz="quarter" idx="13"/>
          </p:nvPr>
        </p:nvSpPr>
        <p:spPr/>
        <p:txBody>
          <a:bodyPr/>
          <a:lstStyle/>
          <a:p>
            <a:pPr marL="514350" indent="-514350">
              <a:buFont typeface="+mj-lt"/>
              <a:buAutoNum type="arabicPeriod"/>
            </a:pPr>
            <a:r>
              <a:rPr lang="de-DE" sz="4800" dirty="0" smtClean="0"/>
              <a:t>Paste</a:t>
            </a:r>
          </a:p>
          <a:p>
            <a:pPr marL="514350" indent="-514350">
              <a:buFont typeface="+mj-lt"/>
              <a:buAutoNum type="arabicPeriod"/>
            </a:pPr>
            <a:r>
              <a:rPr lang="de-DE" sz="4800" dirty="0" smtClean="0"/>
              <a:t>Save</a:t>
            </a:r>
          </a:p>
          <a:p>
            <a:pPr marL="514350" indent="-514350">
              <a:buFont typeface="+mj-lt"/>
              <a:buAutoNum type="arabicPeriod"/>
            </a:pPr>
            <a:r>
              <a:rPr lang="de-DE" sz="4800" dirty="0" err="1" smtClean="0"/>
              <a:t>Copy</a:t>
            </a:r>
            <a:endParaRPr lang="de-DE" sz="4800" dirty="0" smtClean="0"/>
          </a:p>
          <a:p>
            <a:pPr marL="514350" indent="-514350">
              <a:buFont typeface="+mj-lt"/>
              <a:buAutoNum type="arabicPeriod"/>
            </a:pPr>
            <a:r>
              <a:rPr lang="de-DE" sz="4800" dirty="0" err="1" smtClean="0"/>
              <a:t>Undo</a:t>
            </a:r>
            <a:endParaRPr lang="de-DE" sz="4800" dirty="0" smtClean="0"/>
          </a:p>
          <a:p>
            <a:pPr marL="514350" indent="-514350">
              <a:buFont typeface="+mj-lt"/>
              <a:buAutoNum type="arabicPeriod"/>
            </a:pPr>
            <a:r>
              <a:rPr lang="de-DE" sz="4800" dirty="0" err="1" smtClean="0"/>
              <a:t>Bold</a:t>
            </a:r>
            <a:endParaRPr lang="de-DE" sz="4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Eye Tracking</a:t>
            </a:r>
            <a:endParaRPr lang="en-US" dirty="0"/>
          </a:p>
        </p:txBody>
      </p:sp>
      <p:sp>
        <p:nvSpPr>
          <p:cNvPr id="3" name="Text Placeholder 2"/>
          <p:cNvSpPr>
            <a:spLocks noGrp="1"/>
          </p:cNvSpPr>
          <p:nvPr>
            <p:ph sz="quarter" idx="13"/>
          </p:nvPr>
        </p:nvSpPr>
        <p:spPr/>
        <p:txBody>
          <a:bodyPr>
            <a:normAutofit fontScale="92500" lnSpcReduction="10000"/>
          </a:bodyPr>
          <a:lstStyle/>
          <a:p>
            <a:pPr>
              <a:spcAft>
                <a:spcPts val="1200"/>
              </a:spcAft>
            </a:pPr>
            <a:r>
              <a:rPr lang="en-US" dirty="0" smtClean="0"/>
              <a:t>Learn how people interact with the UI by watching where they look</a:t>
            </a:r>
          </a:p>
          <a:p>
            <a:pPr>
              <a:spcAft>
                <a:spcPts val="600"/>
              </a:spcAft>
            </a:pPr>
            <a:r>
              <a:rPr lang="en-US" dirty="0" smtClean="0"/>
              <a:t>Two types used:</a:t>
            </a:r>
          </a:p>
          <a:p>
            <a:pPr lvl="1"/>
            <a:r>
              <a:rPr lang="en-US" dirty="0" smtClean="0"/>
              <a:t>Heat map</a:t>
            </a:r>
          </a:p>
          <a:p>
            <a:pPr lvl="1">
              <a:spcAft>
                <a:spcPts val="1200"/>
              </a:spcAft>
            </a:pPr>
            <a:r>
              <a:rPr lang="en-US" dirty="0" smtClean="0"/>
              <a:t>Gaze tracking</a:t>
            </a:r>
          </a:p>
          <a:p>
            <a:pPr>
              <a:spcAft>
                <a:spcPts val="600"/>
              </a:spcAft>
            </a:pPr>
            <a:r>
              <a:rPr lang="en-US" dirty="0" smtClean="0"/>
              <a:t>Help to understand linguistic similarities and differences</a:t>
            </a:r>
          </a:p>
          <a:p>
            <a:pPr lvl="1"/>
            <a:r>
              <a:rPr lang="en-US" dirty="0" smtClean="0"/>
              <a:t>Right-to-left reading languages</a:t>
            </a:r>
          </a:p>
          <a:p>
            <a:pPr lvl="1">
              <a:spcAft>
                <a:spcPts val="1200"/>
              </a:spcAft>
            </a:pPr>
            <a:r>
              <a:rPr lang="en-US" dirty="0" smtClean="0"/>
              <a:t>Vertical text languages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descr="RibbonSnake.jpg"/>
          <p:cNvPicPr>
            <a:picLocks noChangeAspect="1"/>
          </p:cNvPicPr>
          <p:nvPr/>
        </p:nvPicPr>
        <p:blipFill>
          <a:blip r:embed="rId2"/>
          <a:stretch>
            <a:fillRect/>
          </a:stretch>
        </p:blipFill>
        <p:spPr>
          <a:xfrm>
            <a:off x="0" y="0"/>
            <a:ext cx="9144000" cy="6858000"/>
          </a:xfrm>
          <a:prstGeom prst="rect">
            <a:avLst/>
          </a:prstGeom>
        </p:spPr>
      </p:pic>
      <p:sp>
        <p:nvSpPr>
          <p:cNvPr id="5" name="Rechteck 4"/>
          <p:cNvSpPr/>
          <p:nvPr/>
        </p:nvSpPr>
        <p:spPr>
          <a:xfrm>
            <a:off x="0" y="0"/>
            <a:ext cx="6286512" cy="369332"/>
          </a:xfrm>
          <a:prstGeom prst="rect">
            <a:avLst/>
          </a:prstGeom>
        </p:spPr>
        <p:txBody>
          <a:bodyPr wrap="square">
            <a:spAutoFit/>
          </a:bodyPr>
          <a:lstStyle/>
          <a:p>
            <a:r>
              <a:rPr lang="de-DE" dirty="0" smtClean="0"/>
              <a:t>http://www.flickr.com/photos/28122162@N04/3183334409/</a:t>
            </a:r>
            <a:endParaRPr lang="de-D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fontAlgn="base">
              <a:spcBef>
                <a:spcPct val="0"/>
              </a:spcBef>
              <a:spcAft>
                <a:spcPct val="0"/>
              </a:spcAft>
            </a:pPr>
            <a:endParaRPr lang="en-US" kern="1200" dirty="0">
              <a:solidFill>
                <a:prstClr val="white"/>
              </a:solidFill>
              <a:latin typeface="Segoe"/>
              <a:ea typeface="+mn-ea"/>
              <a:cs typeface="+mn-cs"/>
            </a:endParaRPr>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7170" name="Picture 2" descr="C:\Users\jensenh\Documents\Demo\Background\HeatMap.png"/>
          <p:cNvPicPr>
            <a:picLocks noChangeAspect="1" noChangeArrowheads="1"/>
          </p:cNvPicPr>
          <p:nvPr/>
        </p:nvPicPr>
        <p:blipFill>
          <a:blip r:embed="rId3"/>
          <a:srcRect/>
          <a:stretch>
            <a:fillRect/>
          </a:stretch>
        </p:blipFill>
        <p:spPr bwMode="auto">
          <a:xfrm>
            <a:off x="0" y="76199"/>
            <a:ext cx="9128874" cy="6715125"/>
          </a:xfrm>
          <a:prstGeom prst="rect">
            <a:avLst/>
          </a:prstGeo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fontAlgn="base">
              <a:spcBef>
                <a:spcPct val="0"/>
              </a:spcBef>
              <a:spcAft>
                <a:spcPct val="0"/>
              </a:spcAft>
            </a:pPr>
            <a:endParaRPr lang="en-US" kern="1200" dirty="0">
              <a:solidFill>
                <a:prstClr val="white"/>
              </a:solidFill>
              <a:latin typeface="Segoe"/>
              <a:ea typeface="+mn-ea"/>
              <a:cs typeface="+mn-cs"/>
            </a:endParaRPr>
          </a:p>
        </p:txBody>
      </p:sp>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lstStyle/>
          <a:p>
            <a:endParaRPr lang="en-US" dirty="0"/>
          </a:p>
        </p:txBody>
      </p:sp>
      <p:pic>
        <p:nvPicPr>
          <p:cNvPr id="6146" name="Picture 2" descr="C:\Users\jensenh\Documents\Demo\Background\Gaze.png"/>
          <p:cNvPicPr>
            <a:picLocks noChangeAspect="1" noChangeArrowheads="1"/>
          </p:cNvPicPr>
          <p:nvPr/>
        </p:nvPicPr>
        <p:blipFill>
          <a:blip r:embed="rId3"/>
          <a:srcRect/>
          <a:stretch>
            <a:fillRect/>
          </a:stretch>
        </p:blipFill>
        <p:spPr bwMode="auto">
          <a:xfrm>
            <a:off x="0" y="114300"/>
            <a:ext cx="9145652" cy="6591300"/>
          </a:xfrm>
          <a:prstGeom prst="rect">
            <a:avLst/>
          </a:prstGeo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Video</a:t>
            </a:r>
            <a:endParaRPr lang="de-DE" dirty="0"/>
          </a:p>
        </p:txBody>
      </p:sp>
      <p:sp>
        <p:nvSpPr>
          <p:cNvPr id="5" name="Textplatzhalter 4"/>
          <p:cNvSpPr>
            <a:spLocks noGrp="1"/>
          </p:cNvSpPr>
          <p:nvPr>
            <p:ph type="body" idx="1"/>
          </p:nvPr>
        </p:nvSpPr>
        <p:spPr/>
        <p:txBody>
          <a:bodyPr/>
          <a:lstStyle/>
          <a:p>
            <a:r>
              <a:rPr lang="de-DE" smtClean="0"/>
              <a:t>Eye Tracking</a:t>
            </a:r>
            <a:endParaRPr lang="de-DE"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ribbon.wmv">
            <a:hlinkClick r:id="" action="ppaction://media"/>
          </p:cNvPr>
          <p:cNvPicPr>
            <a:picLocks noRot="1" noChangeAspect="1"/>
          </p:cNvPicPr>
          <p:nvPr>
            <a:videoFile r:link="rId1"/>
          </p:nvPr>
        </p:nvPicPr>
        <p:blipFill>
          <a:blip r:embed="rId3"/>
          <a:stretch>
            <a:fillRect/>
          </a:stretch>
        </p:blipFill>
        <p:spPr>
          <a:xfrm>
            <a:off x="1285852" y="714356"/>
            <a:ext cx="6715172" cy="503637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9937"/>
          <p:cNvSpPr>
            <a:spLocks noGrp="1" noChangeArrowheads="1"/>
          </p:cNvSpPr>
          <p:nvPr>
            <p:ph type="title"/>
          </p:nvPr>
        </p:nvSpPr>
        <p:spPr/>
        <p:txBody>
          <a:bodyPr/>
          <a:lstStyle/>
          <a:p>
            <a:r>
              <a:rPr lang="en-US" dirty="0" smtClean="0"/>
              <a:t>Flashback: UI Redesign </a:t>
            </a:r>
            <a:r>
              <a:rPr lang="en-US" dirty="0" err="1" smtClean="0"/>
              <a:t>Ziele</a:t>
            </a:r>
            <a:endParaRPr lang="en-US" dirty="0" smtClean="0"/>
          </a:p>
        </p:txBody>
      </p:sp>
      <p:sp>
        <p:nvSpPr>
          <p:cNvPr id="39939" name="Text Placeholder 39938"/>
          <p:cNvSpPr>
            <a:spLocks noGrp="1" noChangeArrowheads="1"/>
          </p:cNvSpPr>
          <p:nvPr>
            <p:ph type="body" idx="1"/>
          </p:nvPr>
        </p:nvSpPr>
        <p:spPr>
          <a:xfrm>
            <a:off x="381000" y="1412874"/>
            <a:ext cx="8382000" cy="4987925"/>
          </a:xfrm>
        </p:spPr>
        <p:txBody>
          <a:bodyPr>
            <a:normAutofit/>
          </a:bodyPr>
          <a:lstStyle/>
          <a:p>
            <a:pPr>
              <a:spcAft>
                <a:spcPts val="1800"/>
              </a:spcAft>
            </a:pPr>
            <a:r>
              <a:rPr lang="en-US" dirty="0" smtClean="0"/>
              <a:t>Software </a:t>
            </a:r>
            <a:r>
              <a:rPr lang="en-US" dirty="0" err="1" smtClean="0"/>
              <a:t>soll</a:t>
            </a:r>
            <a:r>
              <a:rPr lang="en-US" dirty="0" smtClean="0"/>
              <a:t> </a:t>
            </a:r>
            <a:r>
              <a:rPr lang="en-US" dirty="0" err="1" smtClean="0"/>
              <a:t>einfacher</a:t>
            </a:r>
            <a:r>
              <a:rPr lang="en-US" dirty="0" smtClean="0"/>
              <a:t> </a:t>
            </a:r>
            <a:r>
              <a:rPr lang="en-US" dirty="0" err="1" smtClean="0"/>
              <a:t>zu</a:t>
            </a:r>
            <a:r>
              <a:rPr lang="en-US" dirty="0" smtClean="0"/>
              <a:t> </a:t>
            </a:r>
            <a:r>
              <a:rPr lang="en-US" dirty="0" err="1" smtClean="0"/>
              <a:t>benutzen</a:t>
            </a:r>
            <a:r>
              <a:rPr lang="en-US" dirty="0" smtClean="0"/>
              <a:t> </a:t>
            </a:r>
            <a:r>
              <a:rPr lang="en-US" dirty="0" err="1" smtClean="0"/>
              <a:t>sein</a:t>
            </a:r>
            <a:endParaRPr lang="en-US" dirty="0" smtClean="0"/>
          </a:p>
          <a:p>
            <a:pPr>
              <a:spcAft>
                <a:spcPts val="1800"/>
              </a:spcAft>
            </a:pPr>
            <a:r>
              <a:rPr lang="en-US" dirty="0" err="1" smtClean="0"/>
              <a:t>Anwender</a:t>
            </a:r>
            <a:r>
              <a:rPr lang="en-US" dirty="0" smtClean="0"/>
              <a:t> </a:t>
            </a:r>
            <a:r>
              <a:rPr lang="en-US" dirty="0" err="1" smtClean="0"/>
              <a:t>sollen</a:t>
            </a:r>
            <a:r>
              <a:rPr lang="en-US" dirty="0" smtClean="0"/>
              <a:t> </a:t>
            </a:r>
            <a:r>
              <a:rPr lang="en-US" dirty="0" err="1" smtClean="0"/>
              <a:t>Zeit</a:t>
            </a:r>
            <a:r>
              <a:rPr lang="en-US" dirty="0" smtClean="0"/>
              <a:t> </a:t>
            </a:r>
            <a:r>
              <a:rPr lang="en-US" dirty="0" err="1" smtClean="0"/>
              <a:t>sparen</a:t>
            </a:r>
            <a:endParaRPr lang="en-US" dirty="0" smtClean="0"/>
          </a:p>
          <a:p>
            <a:pPr>
              <a:spcAft>
                <a:spcPts val="1800"/>
              </a:spcAft>
            </a:pPr>
            <a:r>
              <a:rPr lang="en-US" dirty="0" err="1" smtClean="0"/>
              <a:t>Anwender</a:t>
            </a:r>
            <a:r>
              <a:rPr lang="en-US" dirty="0" smtClean="0"/>
              <a:t> </a:t>
            </a:r>
            <a:r>
              <a:rPr lang="en-US" dirty="0" err="1" smtClean="0"/>
              <a:t>sollen</a:t>
            </a:r>
            <a:r>
              <a:rPr lang="en-US" dirty="0" smtClean="0"/>
              <a:t> </a:t>
            </a:r>
            <a:r>
              <a:rPr lang="en-US" dirty="0" err="1" smtClean="0"/>
              <a:t>mehr</a:t>
            </a:r>
            <a:r>
              <a:rPr lang="en-US" dirty="0" smtClean="0"/>
              <a:t> </a:t>
            </a:r>
            <a:r>
              <a:rPr lang="en-US" dirty="0" err="1" smtClean="0"/>
              <a:t>Funktionen</a:t>
            </a:r>
            <a:r>
              <a:rPr lang="en-US" dirty="0" smtClean="0"/>
              <a:t> </a:t>
            </a:r>
            <a:r>
              <a:rPr lang="en-US" dirty="0" err="1" smtClean="0"/>
              <a:t>kennenlernen</a:t>
            </a:r>
            <a:endParaRPr lang="en-US" dirty="0" smtClean="0"/>
          </a:p>
          <a:p>
            <a:r>
              <a:rPr lang="en-US" dirty="0" err="1" smtClean="0"/>
              <a:t>Anwender</a:t>
            </a:r>
            <a:r>
              <a:rPr lang="en-US" dirty="0" smtClean="0"/>
              <a:t> </a:t>
            </a:r>
            <a:r>
              <a:rPr lang="en-US" dirty="0" err="1" smtClean="0"/>
              <a:t>sollen</a:t>
            </a:r>
            <a:r>
              <a:rPr lang="en-US" dirty="0" smtClean="0"/>
              <a:t> “</a:t>
            </a:r>
            <a:r>
              <a:rPr lang="en-US" dirty="0" err="1" smtClean="0"/>
              <a:t>schönere</a:t>
            </a:r>
            <a:r>
              <a:rPr lang="en-US" dirty="0" smtClean="0"/>
              <a:t>”, </a:t>
            </a:r>
            <a:r>
              <a:rPr lang="en-US" dirty="0" err="1" smtClean="0"/>
              <a:t>mächtigere</a:t>
            </a:r>
            <a:r>
              <a:rPr lang="en-US" dirty="0" smtClean="0"/>
              <a:t> </a:t>
            </a:r>
            <a:r>
              <a:rPr lang="en-US" dirty="0" err="1" smtClean="0"/>
              <a:t>Dokumente</a:t>
            </a:r>
            <a:r>
              <a:rPr lang="en-US" dirty="0" smtClean="0"/>
              <a:t> </a:t>
            </a:r>
            <a:r>
              <a:rPr lang="en-US" dirty="0" err="1" smtClean="0"/>
              <a:t>erstellen</a:t>
            </a:r>
            <a:r>
              <a:rPr lang="en-US" dirty="0" smtClean="0"/>
              <a:t> </a:t>
            </a:r>
            <a:r>
              <a:rPr lang="en-US" dirty="0" err="1" smtClean="0"/>
              <a:t>können</a:t>
            </a:r>
            <a:endParaRPr lang="en-US"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sz="quarter"/>
          </p:nvPr>
        </p:nvSpPr>
        <p:spPr/>
        <p:txBody>
          <a:bodyPr/>
          <a:lstStyle/>
          <a:p>
            <a:r>
              <a:rPr lang="de-DE" dirty="0" err="1" smtClean="0"/>
              <a:t>the</a:t>
            </a:r>
            <a:r>
              <a:rPr lang="de-DE" dirty="0" smtClean="0"/>
              <a:t> </a:t>
            </a:r>
            <a:r>
              <a:rPr lang="de-DE" dirty="0" err="1" smtClean="0"/>
              <a:t>rib·bon</a:t>
            </a:r>
            <a:r>
              <a:rPr lang="de-DE" dirty="0" smtClean="0"/>
              <a:t> [ˈ</a:t>
            </a:r>
            <a:r>
              <a:rPr lang="de-DE" dirty="0" err="1" smtClean="0"/>
              <a:t>rɪbən</a:t>
            </a:r>
            <a:r>
              <a:rPr lang="de-DE" dirty="0" smtClean="0"/>
              <a:t>]</a:t>
            </a:r>
            <a:endParaRPr lang="de-DE" dirty="0"/>
          </a:p>
        </p:txBody>
      </p:sp>
      <p:sp>
        <p:nvSpPr>
          <p:cNvPr id="5" name="Untertitel 4"/>
          <p:cNvSpPr>
            <a:spLocks noGrp="1"/>
          </p:cNvSpPr>
          <p:nvPr>
            <p:ph type="subTitle" sz="quarter" idx="1"/>
          </p:nvPr>
        </p:nvSpPr>
        <p:spPr/>
        <p:txBody>
          <a:bodyPr/>
          <a:lstStyle/>
          <a:p>
            <a:r>
              <a:rPr lang="de-DE" dirty="0" smtClean="0"/>
              <a:t>Was?</a:t>
            </a:r>
            <a:endParaRPr lang="de-DE"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Office 2007 Ribbon</a:t>
            </a:r>
            <a:endParaRPr lang="en-US" dirty="0"/>
          </a:p>
        </p:txBody>
      </p:sp>
      <p:pic>
        <p:nvPicPr>
          <p:cNvPr id="1030" name="Picture 6"/>
          <p:cNvPicPr>
            <a:picLocks noChangeAspect="1" noChangeArrowheads="1"/>
          </p:cNvPicPr>
          <p:nvPr/>
        </p:nvPicPr>
        <p:blipFill>
          <a:blip r:embed="rId3"/>
          <a:srcRect/>
          <a:stretch>
            <a:fillRect/>
          </a:stretch>
        </p:blipFill>
        <p:spPr bwMode="auto">
          <a:xfrm>
            <a:off x="312420" y="3391853"/>
            <a:ext cx="8686800" cy="1362075"/>
          </a:xfrm>
          <a:prstGeom prst="rect">
            <a:avLst/>
          </a:prstGeom>
          <a:noFill/>
          <a:ln w="0">
            <a:solidFill>
              <a:schemeClr val="tx1"/>
            </a:solidFill>
            <a:miter lim="800000"/>
            <a:headEnd/>
            <a:tailEnd/>
          </a:ln>
          <a:effectLst>
            <a:reflection blurRad="6350" stA="52000" endA="300" endPos="35000" dir="5400000" sy="-100000" algn="bl" rotWithShape="0"/>
            <a:softEdge rad="31750"/>
          </a:effectLst>
        </p:spPr>
      </p:pic>
      <p:cxnSp>
        <p:nvCxnSpPr>
          <p:cNvPr id="11" name="Elbow Connector 10"/>
          <p:cNvCxnSpPr/>
          <p:nvPr/>
        </p:nvCxnSpPr>
        <p:spPr>
          <a:xfrm>
            <a:off x="5143500" y="2762250"/>
            <a:ext cx="951706" cy="761206"/>
          </a:xfrm>
          <a:prstGeom prst="bentConnector3">
            <a:avLst>
              <a:gd name="adj1" fmla="val 100209"/>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67" idx="3"/>
          </p:cNvCxnSpPr>
          <p:nvPr/>
        </p:nvCxnSpPr>
        <p:spPr>
          <a:xfrm>
            <a:off x="4851400" y="3054866"/>
            <a:ext cx="1015206" cy="748784"/>
          </a:xfrm>
          <a:prstGeom prst="bentConnector3">
            <a:avLst>
              <a:gd name="adj1" fmla="val 100039"/>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6200000" flipH="1">
            <a:off x="7797800" y="2940050"/>
            <a:ext cx="876300" cy="825500"/>
          </a:xfrm>
          <a:prstGeom prst="bentConnector3">
            <a:avLst>
              <a:gd name="adj1" fmla="val 10000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Elbow Connector 33"/>
          <p:cNvCxnSpPr>
            <a:endCxn id="83" idx="1"/>
          </p:cNvCxnSpPr>
          <p:nvPr/>
        </p:nvCxnSpPr>
        <p:spPr>
          <a:xfrm rot="16200000" flipH="1">
            <a:off x="6473568" y="4727834"/>
            <a:ext cx="308490" cy="206374"/>
          </a:xfrm>
          <a:prstGeom prst="bentConnector2">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V="1">
            <a:off x="1938338" y="3357562"/>
            <a:ext cx="762000" cy="9525"/>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V="1">
            <a:off x="-36513" y="3040061"/>
            <a:ext cx="1177925" cy="4"/>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8900" y="2133600"/>
            <a:ext cx="16129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Office Button</a:t>
            </a:r>
            <a:endParaRPr lang="en-US" dirty="0"/>
          </a:p>
        </p:txBody>
      </p:sp>
      <p:grpSp>
        <p:nvGrpSpPr>
          <p:cNvPr id="2" name="Group 79"/>
          <p:cNvGrpSpPr/>
          <p:nvPr/>
        </p:nvGrpSpPr>
        <p:grpSpPr>
          <a:xfrm>
            <a:off x="1256505" y="4724400"/>
            <a:ext cx="2401095" cy="152400"/>
            <a:chOff x="1416050" y="4095750"/>
            <a:chExt cx="2477295" cy="158750"/>
          </a:xfrm>
          <a:effectLst>
            <a:outerShdw blurRad="50800" dist="38100" dir="2700000" algn="tl" rotWithShape="0">
              <a:prstClr val="black">
                <a:alpha val="40000"/>
              </a:prstClr>
            </a:outerShdw>
          </a:effectLst>
        </p:grpSpPr>
        <p:cxnSp>
          <p:nvCxnSpPr>
            <p:cNvPr id="22" name="Elbow Connector 21"/>
            <p:cNvCxnSpPr/>
            <p:nvPr/>
          </p:nvCxnSpPr>
          <p:spPr>
            <a:xfrm>
              <a:off x="1416050" y="4102100"/>
              <a:ext cx="2476500" cy="152400"/>
            </a:xfrm>
            <a:prstGeom prst="bentConnector3">
              <a:avLst>
                <a:gd name="adj1" fmla="val 0"/>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V="1">
              <a:off x="3816351" y="4170366"/>
              <a:ext cx="151609" cy="237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59" name="Elbow Connector 58"/>
          <p:cNvCxnSpPr/>
          <p:nvPr/>
        </p:nvCxnSpPr>
        <p:spPr>
          <a:xfrm rot="10800000">
            <a:off x="795629" y="3300134"/>
            <a:ext cx="908764" cy="215152"/>
          </a:xfrm>
          <a:prstGeom prst="bentConnector3">
            <a:avLst>
              <a:gd name="adj1" fmla="val 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 name="Group 76"/>
          <p:cNvGrpSpPr/>
          <p:nvPr/>
        </p:nvGrpSpPr>
        <p:grpSpPr>
          <a:xfrm>
            <a:off x="795337" y="3302794"/>
            <a:ext cx="909639" cy="221456"/>
            <a:chOff x="795337" y="2674144"/>
            <a:chExt cx="909639" cy="221456"/>
          </a:xfrm>
          <a:effectLst>
            <a:outerShdw blurRad="50800" dist="38100" dir="2700000" algn="tl" rotWithShape="0">
              <a:prstClr val="black">
                <a:alpha val="40000"/>
              </a:prstClr>
            </a:outerShdw>
          </a:effectLst>
        </p:grpSpPr>
        <p:cxnSp>
          <p:nvCxnSpPr>
            <p:cNvPr id="60" name="Straight Connector 59"/>
            <p:cNvCxnSpPr/>
            <p:nvPr/>
          </p:nvCxnSpPr>
          <p:spPr>
            <a:xfrm rot="5400000">
              <a:off x="1598857" y="2779390"/>
              <a:ext cx="211365" cy="87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V="1">
              <a:off x="688756" y="2788146"/>
              <a:ext cx="214035" cy="87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444500" y="2706469"/>
            <a:ext cx="16129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Quick Access Toolbar</a:t>
            </a:r>
            <a:endParaRPr lang="en-US" dirty="0"/>
          </a:p>
        </p:txBody>
      </p:sp>
      <p:sp>
        <p:nvSpPr>
          <p:cNvPr id="63" name="TextBox 62"/>
          <p:cNvSpPr txBox="1"/>
          <p:nvPr/>
        </p:nvSpPr>
        <p:spPr>
          <a:xfrm>
            <a:off x="1981200" y="2641600"/>
            <a:ext cx="6858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Tab</a:t>
            </a:r>
            <a:endParaRPr lang="en-US" dirty="0"/>
          </a:p>
        </p:txBody>
      </p:sp>
      <p:sp>
        <p:nvSpPr>
          <p:cNvPr id="64" name="TextBox 63"/>
          <p:cNvSpPr txBox="1"/>
          <p:nvPr/>
        </p:nvSpPr>
        <p:spPr>
          <a:xfrm>
            <a:off x="3124200" y="2565400"/>
            <a:ext cx="21844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Contextual Tab Set</a:t>
            </a:r>
            <a:endParaRPr lang="en-US" dirty="0"/>
          </a:p>
        </p:txBody>
      </p:sp>
      <p:sp>
        <p:nvSpPr>
          <p:cNvPr id="67" name="TextBox 66"/>
          <p:cNvSpPr txBox="1"/>
          <p:nvPr/>
        </p:nvSpPr>
        <p:spPr>
          <a:xfrm>
            <a:off x="3238500" y="2870200"/>
            <a:ext cx="16129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Contextual Tab</a:t>
            </a:r>
            <a:endParaRPr lang="en-US" dirty="0"/>
          </a:p>
        </p:txBody>
      </p:sp>
      <p:sp>
        <p:nvSpPr>
          <p:cNvPr id="81" name="TextBox 80"/>
          <p:cNvSpPr txBox="1"/>
          <p:nvPr/>
        </p:nvSpPr>
        <p:spPr>
          <a:xfrm>
            <a:off x="7458075" y="2603500"/>
            <a:ext cx="6858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Help</a:t>
            </a:r>
            <a:endParaRPr lang="en-US" dirty="0"/>
          </a:p>
        </p:txBody>
      </p:sp>
      <p:sp>
        <p:nvSpPr>
          <p:cNvPr id="82" name="TextBox 81"/>
          <p:cNvSpPr txBox="1"/>
          <p:nvPr/>
        </p:nvSpPr>
        <p:spPr>
          <a:xfrm>
            <a:off x="1371600" y="4864100"/>
            <a:ext cx="22733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Group (aka “Chunk”)</a:t>
            </a:r>
            <a:endParaRPr lang="en-US" dirty="0"/>
          </a:p>
        </p:txBody>
      </p:sp>
      <p:sp>
        <p:nvSpPr>
          <p:cNvPr id="83" name="TextBox 82"/>
          <p:cNvSpPr txBox="1"/>
          <p:nvPr/>
        </p:nvSpPr>
        <p:spPr>
          <a:xfrm>
            <a:off x="6731000" y="4800600"/>
            <a:ext cx="22479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Dialog Box Launcher</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Windows Scenic Ribbon</a:t>
            </a:r>
            <a:endParaRPr lang="en-US" dirty="0"/>
          </a:p>
        </p:txBody>
      </p:sp>
      <p:pic>
        <p:nvPicPr>
          <p:cNvPr id="3078" name="Picture 6"/>
          <p:cNvPicPr>
            <a:picLocks noChangeAspect="1" noChangeArrowheads="1"/>
          </p:cNvPicPr>
          <p:nvPr/>
        </p:nvPicPr>
        <p:blipFill>
          <a:blip r:embed="rId3"/>
          <a:srcRect/>
          <a:stretch>
            <a:fillRect/>
          </a:stretch>
        </p:blipFill>
        <p:spPr bwMode="auto">
          <a:xfrm>
            <a:off x="295274" y="3293506"/>
            <a:ext cx="8720905" cy="1590675"/>
          </a:xfrm>
          <a:prstGeom prst="rect">
            <a:avLst/>
          </a:prstGeom>
          <a:noFill/>
          <a:ln w="9525">
            <a:noFill/>
            <a:miter lim="800000"/>
            <a:headEnd/>
            <a:tailEnd/>
          </a:ln>
          <a:effectLst>
            <a:reflection blurRad="6350" stA="52000" endA="300" endPos="35000" dir="5400000" sy="-100000" algn="bl" rotWithShape="0"/>
            <a:softEdge rad="31750"/>
          </a:effectLst>
        </p:spPr>
      </p:pic>
      <p:grpSp>
        <p:nvGrpSpPr>
          <p:cNvPr id="2" name="Group 30"/>
          <p:cNvGrpSpPr/>
          <p:nvPr/>
        </p:nvGrpSpPr>
        <p:grpSpPr>
          <a:xfrm>
            <a:off x="20637" y="2209800"/>
            <a:ext cx="9123364" cy="3117192"/>
            <a:chOff x="20637" y="2209800"/>
            <a:chExt cx="9123364" cy="3117192"/>
          </a:xfrm>
        </p:grpSpPr>
        <p:cxnSp>
          <p:nvCxnSpPr>
            <p:cNvPr id="19" name="Elbow Connector 18"/>
            <p:cNvCxnSpPr/>
            <p:nvPr/>
          </p:nvCxnSpPr>
          <p:spPr>
            <a:xfrm rot="16200000" flipH="1">
              <a:off x="7778750" y="2899807"/>
              <a:ext cx="876300" cy="825500"/>
            </a:xfrm>
            <a:prstGeom prst="bentConnector3">
              <a:avLst>
                <a:gd name="adj1" fmla="val 10000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V="1">
              <a:off x="1706563" y="3314144"/>
              <a:ext cx="762000" cy="9525"/>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V="1">
              <a:off x="-103200" y="3147466"/>
              <a:ext cx="1177925" cy="4"/>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0637" y="2209800"/>
              <a:ext cx="1893888"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Application Menu</a:t>
              </a:r>
              <a:endParaRPr lang="en-US" dirty="0"/>
            </a:p>
          </p:txBody>
        </p:sp>
        <p:grpSp>
          <p:nvGrpSpPr>
            <p:cNvPr id="4" name="Group 79"/>
            <p:cNvGrpSpPr/>
            <p:nvPr/>
          </p:nvGrpSpPr>
          <p:grpSpPr>
            <a:xfrm>
              <a:off x="1616075" y="4779860"/>
              <a:ext cx="2193925" cy="171449"/>
              <a:chOff x="1416050" y="4095750"/>
              <a:chExt cx="2477295" cy="158750"/>
            </a:xfrm>
          </p:grpSpPr>
          <p:cxnSp>
            <p:nvCxnSpPr>
              <p:cNvPr id="22" name="Elbow Connector 21"/>
              <p:cNvCxnSpPr/>
              <p:nvPr/>
            </p:nvCxnSpPr>
            <p:spPr>
              <a:xfrm>
                <a:off x="1416050" y="4102100"/>
                <a:ext cx="2476500" cy="152400"/>
              </a:xfrm>
              <a:prstGeom prst="bentConnector3">
                <a:avLst>
                  <a:gd name="adj1" fmla="val 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V="1">
                <a:off x="3816351" y="4170366"/>
                <a:ext cx="151609" cy="2378"/>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665162" y="3244016"/>
              <a:ext cx="1058863" cy="224116"/>
              <a:chOff x="795337" y="2861984"/>
              <a:chExt cx="909639" cy="224116"/>
            </a:xfrm>
          </p:grpSpPr>
          <p:cxnSp>
            <p:nvCxnSpPr>
              <p:cNvPr id="59" name="Elbow Connector 58"/>
              <p:cNvCxnSpPr/>
              <p:nvPr/>
            </p:nvCxnSpPr>
            <p:spPr>
              <a:xfrm rot="10800000">
                <a:off x="795629" y="2861984"/>
                <a:ext cx="908764" cy="215152"/>
              </a:xfrm>
              <a:prstGeom prst="bentConnector3">
                <a:avLst>
                  <a:gd name="adj1" fmla="val 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1598857" y="2969890"/>
                <a:ext cx="211365" cy="873"/>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flipV="1">
                <a:off x="688756" y="2978646"/>
                <a:ext cx="214035" cy="873"/>
              </a:xfrm>
              <a:prstGeom prst="line">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368300" y="2648982"/>
              <a:ext cx="16129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Quick Access Toolbar</a:t>
              </a:r>
              <a:endParaRPr lang="en-US" dirty="0"/>
            </a:p>
          </p:txBody>
        </p:sp>
        <p:sp>
          <p:nvSpPr>
            <p:cNvPr id="63" name="TextBox 62"/>
            <p:cNvSpPr txBox="1"/>
            <p:nvPr/>
          </p:nvSpPr>
          <p:spPr>
            <a:xfrm>
              <a:off x="1743075" y="2610882"/>
              <a:ext cx="6858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Tab</a:t>
              </a:r>
              <a:endParaRPr lang="en-US" dirty="0"/>
            </a:p>
          </p:txBody>
        </p:sp>
        <p:sp>
          <p:nvSpPr>
            <p:cNvPr id="64" name="TextBox 63"/>
            <p:cNvSpPr txBox="1"/>
            <p:nvPr/>
          </p:nvSpPr>
          <p:spPr>
            <a:xfrm>
              <a:off x="3581400" y="2591832"/>
              <a:ext cx="21844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Contextual Tab Set</a:t>
              </a:r>
              <a:endParaRPr lang="en-US" dirty="0"/>
            </a:p>
          </p:txBody>
        </p:sp>
        <p:sp>
          <p:nvSpPr>
            <p:cNvPr id="67" name="TextBox 66"/>
            <p:cNvSpPr txBox="1"/>
            <p:nvPr/>
          </p:nvSpPr>
          <p:spPr>
            <a:xfrm>
              <a:off x="3695700" y="2896632"/>
              <a:ext cx="16129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Contextual Tab</a:t>
              </a:r>
              <a:endParaRPr lang="en-US" dirty="0"/>
            </a:p>
          </p:txBody>
        </p:sp>
        <p:sp>
          <p:nvSpPr>
            <p:cNvPr id="81" name="TextBox 80"/>
            <p:cNvSpPr txBox="1"/>
            <p:nvPr/>
          </p:nvSpPr>
          <p:spPr>
            <a:xfrm>
              <a:off x="7439025" y="2563257"/>
              <a:ext cx="6858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Help</a:t>
              </a:r>
              <a:endParaRPr lang="en-US" dirty="0"/>
            </a:p>
          </p:txBody>
        </p:sp>
        <p:sp>
          <p:nvSpPr>
            <p:cNvPr id="82" name="TextBox 81"/>
            <p:cNvSpPr txBox="1"/>
            <p:nvPr/>
          </p:nvSpPr>
          <p:spPr>
            <a:xfrm>
              <a:off x="1568450" y="4957660"/>
              <a:ext cx="227330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Group (aka “Chunk”)</a:t>
              </a:r>
              <a:endParaRPr lang="en-US" dirty="0"/>
            </a:p>
          </p:txBody>
        </p:sp>
        <p:sp>
          <p:nvSpPr>
            <p:cNvPr id="83" name="TextBox 82"/>
            <p:cNvSpPr txBox="1"/>
            <p:nvPr/>
          </p:nvSpPr>
          <p:spPr>
            <a:xfrm>
              <a:off x="4381500" y="4931807"/>
              <a:ext cx="4762501"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smtClean="0"/>
                <a:t>Dialog Launcher</a:t>
              </a:r>
              <a:endParaRPr lang="en-US" dirty="0"/>
            </a:p>
          </p:txBody>
        </p:sp>
        <p:cxnSp>
          <p:nvCxnSpPr>
            <p:cNvPr id="33" name="Elbow Connector 32"/>
            <p:cNvCxnSpPr/>
            <p:nvPr/>
          </p:nvCxnSpPr>
          <p:spPr>
            <a:xfrm rot="10800000" flipV="1">
              <a:off x="2476502" y="2779156"/>
              <a:ext cx="1238248" cy="638175"/>
            </a:xfrm>
            <a:prstGeom prst="bentConnector3">
              <a:avLst>
                <a:gd name="adj1" fmla="val 10000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flipV="1">
              <a:off x="2774157" y="3112532"/>
              <a:ext cx="928689" cy="647700"/>
            </a:xfrm>
            <a:prstGeom prst="bentConnector3">
              <a:avLst>
                <a:gd name="adj1" fmla="val 10000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7632700" y="4804807"/>
              <a:ext cx="1047750" cy="307975"/>
            </a:xfrm>
            <a:prstGeom prst="bentConnector3">
              <a:avLst>
                <a:gd name="adj1" fmla="val 100000"/>
              </a:avLst>
            </a:prstGeom>
            <a:ln w="38100">
              <a:solidFill>
                <a:schemeClr val="accent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noChangeAspect="1"/>
          </p:cNvGrpSpPr>
          <p:nvPr/>
        </p:nvGrpSpPr>
        <p:grpSpPr>
          <a:xfrm>
            <a:off x="4343400" y="1291932"/>
            <a:ext cx="1610442" cy="2137068"/>
            <a:chOff x="-5257800" y="3048000"/>
            <a:chExt cx="2576707" cy="3419310"/>
          </a:xfrm>
          <a:effectLst>
            <a:reflection blurRad="6350" stA="52000" endA="300" endPos="35000" dir="5400000" sy="-100000" algn="bl" rotWithShape="0"/>
          </a:effectLst>
        </p:grpSpPr>
        <p:pic>
          <p:nvPicPr>
            <p:cNvPr id="34" name="Picture 33" descr="Menu.bmp"/>
            <p:cNvPicPr>
              <a:picLocks noChangeAspect="1"/>
            </p:cNvPicPr>
            <p:nvPr/>
          </p:nvPicPr>
          <p:blipFill>
            <a:blip r:embed="rId3"/>
            <a:stretch>
              <a:fillRect/>
            </a:stretch>
          </p:blipFill>
          <p:spPr>
            <a:xfrm>
              <a:off x="-4800600" y="3581400"/>
              <a:ext cx="1981200" cy="2885910"/>
            </a:xfrm>
            <a:prstGeom prst="rect">
              <a:avLst/>
            </a:prstGeom>
          </p:spPr>
        </p:pic>
        <p:sp>
          <p:nvSpPr>
            <p:cNvPr id="35" name="Rectangle 34"/>
            <p:cNvSpPr/>
            <p:nvPr/>
          </p:nvSpPr>
          <p:spPr>
            <a:xfrm>
              <a:off x="-5257800" y="3048000"/>
              <a:ext cx="2576707" cy="49244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solidFill>
                    <a:schemeClr val="accent3"/>
                  </a:solidFill>
                  <a:effectLst>
                    <a:outerShdw blurRad="50800" dist="39000" dir="5460000" algn="tl">
                      <a:srgbClr val="000000">
                        <a:alpha val="38000"/>
                      </a:srgbClr>
                    </a:outerShdw>
                  </a:effectLst>
                </a:rPr>
                <a:t>Categorized Menus</a:t>
              </a:r>
              <a:endParaRPr lang="en-US" sz="1400" b="1" cap="none" spc="0" dirty="0">
                <a:ln w="11430"/>
                <a:solidFill>
                  <a:schemeClr val="accent3"/>
                </a:solidFill>
                <a:effectLst>
                  <a:outerShdw blurRad="50800" dist="39000" dir="5460000" algn="tl">
                    <a:srgbClr val="000000">
                      <a:alpha val="38000"/>
                    </a:srgbClr>
                  </a:outerShdw>
                </a:effectLst>
              </a:endParaRPr>
            </a:p>
          </p:txBody>
        </p:sp>
      </p:grpSp>
      <p:grpSp>
        <p:nvGrpSpPr>
          <p:cNvPr id="4" name="Group 53"/>
          <p:cNvGrpSpPr>
            <a:grpSpLocks noChangeAspect="1"/>
          </p:cNvGrpSpPr>
          <p:nvPr/>
        </p:nvGrpSpPr>
        <p:grpSpPr>
          <a:xfrm>
            <a:off x="5015806" y="3505200"/>
            <a:ext cx="2070794" cy="1143000"/>
            <a:chOff x="-5257800" y="4495800"/>
            <a:chExt cx="4279640" cy="2362200"/>
          </a:xfrm>
          <a:effectLst>
            <a:reflection blurRad="6350" stA="52000" endA="300" endPos="35000" dir="5400000" sy="-100000" algn="bl" rotWithShape="0"/>
          </a:effectLst>
        </p:grpSpPr>
        <p:pic>
          <p:nvPicPr>
            <p:cNvPr id="40" name="Picture 39" descr="Tabs &amp; Groups.bmp"/>
            <p:cNvPicPr>
              <a:picLocks noChangeAspect="1"/>
            </p:cNvPicPr>
            <p:nvPr/>
          </p:nvPicPr>
          <p:blipFill>
            <a:blip r:embed="rId4"/>
            <a:stretch>
              <a:fillRect/>
            </a:stretch>
          </p:blipFill>
          <p:spPr>
            <a:xfrm>
              <a:off x="-5257800" y="5029200"/>
              <a:ext cx="4279640" cy="1828800"/>
            </a:xfrm>
            <a:prstGeom prst="rect">
              <a:avLst/>
            </a:prstGeom>
          </p:spPr>
        </p:pic>
        <p:sp>
          <p:nvSpPr>
            <p:cNvPr id="41" name="Rectangle 40"/>
            <p:cNvSpPr/>
            <p:nvPr/>
          </p:nvSpPr>
          <p:spPr>
            <a:xfrm>
              <a:off x="-4267199" y="4495800"/>
              <a:ext cx="2598089" cy="63607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chemeClr val="accent3"/>
                  </a:solidFill>
                  <a:effectLst>
                    <a:outerShdw blurRad="50800" dist="39000" dir="5460000" algn="tl">
                      <a:srgbClr val="000000">
                        <a:alpha val="38000"/>
                      </a:srgbClr>
                    </a:outerShdw>
                  </a:effectLst>
                </a:rPr>
                <a:t>Tabs &amp; Groups</a:t>
              </a:r>
              <a:endParaRPr lang="en-US" sz="1400" b="1" cap="none" spc="0" dirty="0">
                <a:ln w="11430"/>
                <a:solidFill>
                  <a:schemeClr val="accent3"/>
                </a:solidFill>
                <a:effectLst>
                  <a:outerShdw blurRad="50800" dist="39000" dir="5460000" algn="tl">
                    <a:srgbClr val="000000">
                      <a:alpha val="38000"/>
                    </a:srgbClr>
                  </a:outerShdw>
                </a:effectLst>
              </a:endParaRPr>
            </a:p>
          </p:txBody>
        </p:sp>
      </p:grpSp>
      <p:sp>
        <p:nvSpPr>
          <p:cNvPr id="3" name="Title 2"/>
          <p:cNvSpPr>
            <a:spLocks noGrp="1"/>
          </p:cNvSpPr>
          <p:nvPr>
            <p:ph type="title"/>
          </p:nvPr>
        </p:nvSpPr>
        <p:spPr/>
        <p:txBody>
          <a:bodyPr/>
          <a:lstStyle/>
          <a:p>
            <a:r>
              <a:rPr lang="en-US" dirty="0" smtClean="0"/>
              <a:t>Ribbon Controls</a:t>
            </a:r>
            <a:endParaRPr lang="en-US" dirty="0"/>
          </a:p>
        </p:txBody>
      </p:sp>
      <p:grpSp>
        <p:nvGrpSpPr>
          <p:cNvPr id="9" name="Group 22"/>
          <p:cNvGrpSpPr>
            <a:grpSpLocks noChangeAspect="1"/>
          </p:cNvGrpSpPr>
          <p:nvPr/>
        </p:nvGrpSpPr>
        <p:grpSpPr>
          <a:xfrm>
            <a:off x="4343400" y="4724400"/>
            <a:ext cx="2759754" cy="1981200"/>
            <a:chOff x="-3429000" y="2438400"/>
            <a:chExt cx="4152900" cy="2981325"/>
          </a:xfrm>
          <a:effectLst>
            <a:reflection blurRad="6350" stA="52000" endA="300" endPos="35000" dir="5400000" sy="-100000" algn="bl" rotWithShape="0"/>
          </a:effectLst>
        </p:grpSpPr>
        <p:pic>
          <p:nvPicPr>
            <p:cNvPr id="5" name="Picture 4" descr="DDCP 1.bmp"/>
            <p:cNvPicPr>
              <a:picLocks noChangeAspect="1"/>
            </p:cNvPicPr>
            <p:nvPr/>
          </p:nvPicPr>
          <p:blipFill>
            <a:blip r:embed="rId5"/>
            <a:stretch>
              <a:fillRect/>
            </a:stretch>
          </p:blipFill>
          <p:spPr>
            <a:xfrm>
              <a:off x="-3429000" y="3048000"/>
              <a:ext cx="1466850" cy="2371725"/>
            </a:xfrm>
            <a:prstGeom prst="rect">
              <a:avLst/>
            </a:prstGeom>
          </p:spPr>
        </p:pic>
        <p:pic>
          <p:nvPicPr>
            <p:cNvPr id="6" name="Picture 5" descr="DDCP 2.bmp"/>
            <p:cNvPicPr>
              <a:picLocks noChangeAspect="1"/>
            </p:cNvPicPr>
            <p:nvPr/>
          </p:nvPicPr>
          <p:blipFill>
            <a:blip r:embed="rId6"/>
            <a:stretch>
              <a:fillRect/>
            </a:stretch>
          </p:blipFill>
          <p:spPr>
            <a:xfrm>
              <a:off x="-304800" y="3200400"/>
              <a:ext cx="1028700" cy="2095500"/>
            </a:xfrm>
            <a:prstGeom prst="rect">
              <a:avLst/>
            </a:prstGeom>
          </p:spPr>
        </p:pic>
        <p:pic>
          <p:nvPicPr>
            <p:cNvPr id="7" name="Picture 6" descr="DDCP 3.bmp"/>
            <p:cNvPicPr>
              <a:picLocks noChangeAspect="1"/>
            </p:cNvPicPr>
            <p:nvPr/>
          </p:nvPicPr>
          <p:blipFill>
            <a:blip r:embed="rId7"/>
            <a:stretch>
              <a:fillRect/>
            </a:stretch>
          </p:blipFill>
          <p:spPr>
            <a:xfrm>
              <a:off x="-1828800" y="3352800"/>
              <a:ext cx="1371600" cy="1695450"/>
            </a:xfrm>
            <a:prstGeom prst="rect">
              <a:avLst/>
            </a:prstGeom>
          </p:spPr>
        </p:pic>
        <p:sp>
          <p:nvSpPr>
            <p:cNvPr id="8" name="Rectangle 7"/>
            <p:cNvSpPr/>
            <p:nvPr/>
          </p:nvSpPr>
          <p:spPr>
            <a:xfrm>
              <a:off x="-2362199" y="2438400"/>
              <a:ext cx="1719329" cy="46314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chemeClr val="accent3"/>
                  </a:solidFill>
                  <a:effectLst>
                    <a:outerShdw blurRad="50800" dist="39000" dir="5460000" algn="tl">
                      <a:srgbClr val="000000">
                        <a:alpha val="38000"/>
                      </a:srgbClr>
                    </a:outerShdw>
                  </a:effectLst>
                </a:rPr>
                <a:t>Color Pickers</a:t>
              </a:r>
              <a:endParaRPr lang="en-US" sz="1400" b="1" cap="none" spc="0" dirty="0">
                <a:ln w="11430"/>
                <a:solidFill>
                  <a:schemeClr val="accent3"/>
                </a:solidFill>
                <a:effectLst>
                  <a:outerShdw blurRad="50800" dist="39000" dir="5460000" algn="tl">
                    <a:srgbClr val="000000">
                      <a:alpha val="38000"/>
                    </a:srgbClr>
                  </a:outerShdw>
                </a:effectLst>
              </a:endParaRPr>
            </a:p>
          </p:txBody>
        </p:sp>
      </p:grpSp>
      <p:grpSp>
        <p:nvGrpSpPr>
          <p:cNvPr id="12" name="Group 8"/>
          <p:cNvGrpSpPr>
            <a:grpSpLocks noChangeAspect="1"/>
          </p:cNvGrpSpPr>
          <p:nvPr/>
        </p:nvGrpSpPr>
        <p:grpSpPr>
          <a:xfrm>
            <a:off x="7467600" y="4038600"/>
            <a:ext cx="1524000" cy="2607490"/>
            <a:chOff x="-3124200" y="2057400"/>
            <a:chExt cx="2438143" cy="4171543"/>
          </a:xfrm>
          <a:effectLst>
            <a:reflection blurRad="6350" stA="52000" endA="300" endPos="35000" dir="5400000" sy="-100000" algn="bl" rotWithShape="0"/>
          </a:effectLst>
        </p:grpSpPr>
        <p:pic>
          <p:nvPicPr>
            <p:cNvPr id="10" name="Picture 9" descr="MiniToolbar &amp; Context Menu.bmp"/>
            <p:cNvPicPr>
              <a:picLocks noChangeAspect="1"/>
            </p:cNvPicPr>
            <p:nvPr/>
          </p:nvPicPr>
          <p:blipFill>
            <a:blip r:embed="rId8"/>
            <a:stretch>
              <a:fillRect/>
            </a:stretch>
          </p:blipFill>
          <p:spPr>
            <a:xfrm>
              <a:off x="-2743200" y="2971800"/>
              <a:ext cx="2057143" cy="3257143"/>
            </a:xfrm>
            <a:prstGeom prst="rect">
              <a:avLst/>
            </a:prstGeom>
          </p:spPr>
        </p:pic>
        <p:sp>
          <p:nvSpPr>
            <p:cNvPr id="11" name="Rectangle 10"/>
            <p:cNvSpPr/>
            <p:nvPr/>
          </p:nvSpPr>
          <p:spPr>
            <a:xfrm>
              <a:off x="-3124200" y="2057400"/>
              <a:ext cx="2351783" cy="83706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chemeClr val="accent3"/>
                  </a:solidFill>
                  <a:effectLst>
                    <a:outerShdw blurRad="50800" dist="39000" dir="5460000" algn="tl">
                      <a:srgbClr val="000000">
                        <a:alpha val="38000"/>
                      </a:srgbClr>
                    </a:outerShdw>
                  </a:effectLst>
                </a:rPr>
                <a:t>Mini Toolbar &amp;</a:t>
              </a:r>
              <a:br>
                <a:rPr lang="en-US" sz="1400" b="1" cap="none" spc="0" dirty="0" smtClean="0">
                  <a:ln w="11430"/>
                  <a:solidFill>
                    <a:schemeClr val="accent3"/>
                  </a:solidFill>
                  <a:effectLst>
                    <a:outerShdw blurRad="50800" dist="39000" dir="5460000" algn="tl">
                      <a:srgbClr val="000000">
                        <a:alpha val="38000"/>
                      </a:srgbClr>
                    </a:outerShdw>
                  </a:effectLst>
                </a:rPr>
              </a:br>
              <a:r>
                <a:rPr lang="en-US" sz="1400" b="1" cap="none" spc="0" dirty="0" smtClean="0">
                  <a:ln w="11430"/>
                  <a:solidFill>
                    <a:schemeClr val="accent3"/>
                  </a:solidFill>
                  <a:effectLst>
                    <a:outerShdw blurRad="50800" dist="39000" dir="5460000" algn="tl">
                      <a:srgbClr val="000000">
                        <a:alpha val="38000"/>
                      </a:srgbClr>
                    </a:outerShdw>
                  </a:effectLst>
                </a:rPr>
                <a:t>Contextual Menu</a:t>
              </a:r>
              <a:endParaRPr lang="en-US" sz="1400" b="1" cap="none" spc="0" dirty="0">
                <a:ln w="11430"/>
                <a:solidFill>
                  <a:schemeClr val="accent3"/>
                </a:solidFill>
                <a:effectLst>
                  <a:outerShdw blurRad="50800" dist="39000" dir="5460000" algn="tl">
                    <a:srgbClr val="000000">
                      <a:alpha val="38000"/>
                    </a:srgbClr>
                  </a:outerShdw>
                </a:effectLst>
              </a:endParaRPr>
            </a:p>
          </p:txBody>
        </p:sp>
      </p:grpSp>
      <p:grpSp>
        <p:nvGrpSpPr>
          <p:cNvPr id="15" name="Group 25"/>
          <p:cNvGrpSpPr>
            <a:grpSpLocks noChangeAspect="1"/>
          </p:cNvGrpSpPr>
          <p:nvPr/>
        </p:nvGrpSpPr>
        <p:grpSpPr>
          <a:xfrm>
            <a:off x="6019800" y="1295400"/>
            <a:ext cx="1666546" cy="1382274"/>
            <a:chOff x="-3352800" y="4419600"/>
            <a:chExt cx="2939870" cy="2438400"/>
          </a:xfrm>
          <a:effectLst>
            <a:reflection blurRad="6350" stA="52000" endA="300" endPos="35000" dir="5400000" sy="-100000" algn="bl" rotWithShape="0"/>
          </a:effectLst>
        </p:grpSpPr>
        <p:pic>
          <p:nvPicPr>
            <p:cNvPr id="13" name="Picture 12" descr="DropDownGallery.bmp"/>
            <p:cNvPicPr>
              <a:picLocks noChangeAspect="1"/>
            </p:cNvPicPr>
            <p:nvPr/>
          </p:nvPicPr>
          <p:blipFill>
            <a:blip r:embed="rId9"/>
            <a:stretch>
              <a:fillRect/>
            </a:stretch>
          </p:blipFill>
          <p:spPr>
            <a:xfrm>
              <a:off x="-2514600" y="5028945"/>
              <a:ext cx="1581371" cy="1829055"/>
            </a:xfrm>
            <a:prstGeom prst="rect">
              <a:avLst/>
            </a:prstGeom>
          </p:spPr>
        </p:pic>
        <p:sp>
          <p:nvSpPr>
            <p:cNvPr id="14" name="Rectangle 13"/>
            <p:cNvSpPr/>
            <p:nvPr/>
          </p:nvSpPr>
          <p:spPr>
            <a:xfrm>
              <a:off x="-3352800" y="4419600"/>
              <a:ext cx="2939870" cy="54293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chemeClr val="accent3"/>
                  </a:solidFill>
                  <a:effectLst>
                    <a:outerShdw blurRad="50800" dist="39000" dir="5460000" algn="tl">
                      <a:srgbClr val="000000">
                        <a:alpha val="38000"/>
                      </a:srgbClr>
                    </a:outerShdw>
                  </a:effectLst>
                </a:rPr>
                <a:t>Dropdown Galleries</a:t>
              </a:r>
              <a:endParaRPr lang="en-US" sz="1400" b="1" cap="none" spc="0" dirty="0">
                <a:ln w="11430"/>
                <a:solidFill>
                  <a:schemeClr val="accent3"/>
                </a:solidFill>
                <a:effectLst>
                  <a:outerShdw blurRad="50800" dist="39000" dir="5460000" algn="tl">
                    <a:srgbClr val="000000">
                      <a:alpha val="38000"/>
                    </a:srgbClr>
                  </a:outerShdw>
                </a:effectLst>
              </a:endParaRPr>
            </a:p>
          </p:txBody>
        </p:sp>
      </p:grpSp>
      <p:grpSp>
        <p:nvGrpSpPr>
          <p:cNvPr id="18" name="Group 32"/>
          <p:cNvGrpSpPr>
            <a:grpSpLocks noChangeAspect="1"/>
          </p:cNvGrpSpPr>
          <p:nvPr/>
        </p:nvGrpSpPr>
        <p:grpSpPr>
          <a:xfrm>
            <a:off x="7543800" y="1524000"/>
            <a:ext cx="1466903" cy="1066800"/>
            <a:chOff x="-3429000" y="2590800"/>
            <a:chExt cx="2829320" cy="2057613"/>
          </a:xfrm>
          <a:effectLst>
            <a:reflection blurRad="6350" stA="52000" endA="300" endPos="35000" dir="5400000" sy="-100000" algn="bl" rotWithShape="0"/>
          </a:effectLst>
        </p:grpSpPr>
        <p:pic>
          <p:nvPicPr>
            <p:cNvPr id="16" name="Picture 15" descr="Tooltip.bmp"/>
            <p:cNvPicPr>
              <a:picLocks noChangeAspect="1"/>
            </p:cNvPicPr>
            <p:nvPr/>
          </p:nvPicPr>
          <p:blipFill>
            <a:blip r:embed="rId10"/>
            <a:stretch>
              <a:fillRect/>
            </a:stretch>
          </p:blipFill>
          <p:spPr>
            <a:xfrm>
              <a:off x="-3429000" y="3124200"/>
              <a:ext cx="2829320" cy="1524213"/>
            </a:xfrm>
            <a:prstGeom prst="rect">
              <a:avLst/>
            </a:prstGeom>
          </p:spPr>
        </p:pic>
        <p:sp>
          <p:nvSpPr>
            <p:cNvPr id="17" name="Rectangle 16"/>
            <p:cNvSpPr/>
            <p:nvPr/>
          </p:nvSpPr>
          <p:spPr>
            <a:xfrm>
              <a:off x="-2667000" y="2590800"/>
              <a:ext cx="1483954" cy="5936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chemeClr val="accent3"/>
                  </a:solidFill>
                  <a:effectLst>
                    <a:outerShdw blurRad="50800" dist="39000" dir="5460000" algn="tl">
                      <a:srgbClr val="000000">
                        <a:alpha val="38000"/>
                      </a:srgbClr>
                    </a:outerShdw>
                  </a:effectLst>
                </a:rPr>
                <a:t>Tooltips</a:t>
              </a:r>
              <a:endParaRPr lang="en-US" sz="1400" b="1" cap="none" spc="0" dirty="0">
                <a:ln w="11430"/>
                <a:solidFill>
                  <a:schemeClr val="accent3"/>
                </a:solidFill>
                <a:effectLst>
                  <a:outerShdw blurRad="50800" dist="39000" dir="5460000" algn="tl">
                    <a:srgbClr val="000000">
                      <a:alpha val="38000"/>
                    </a:srgbClr>
                  </a:outerShdw>
                </a:effectLst>
              </a:endParaRPr>
            </a:p>
          </p:txBody>
        </p:sp>
      </p:grpSp>
      <p:grpSp>
        <p:nvGrpSpPr>
          <p:cNvPr id="21" name="Group 31"/>
          <p:cNvGrpSpPr>
            <a:grpSpLocks noChangeAspect="1"/>
          </p:cNvGrpSpPr>
          <p:nvPr/>
        </p:nvGrpSpPr>
        <p:grpSpPr>
          <a:xfrm>
            <a:off x="7391400" y="3048000"/>
            <a:ext cx="1333498" cy="582055"/>
            <a:chOff x="-4648200" y="5029200"/>
            <a:chExt cx="2667000" cy="1164111"/>
          </a:xfrm>
          <a:effectLst>
            <a:reflection blurRad="6350" stA="52000" endA="300" endPos="35000" dir="5400000" sy="-100000" algn="bl" rotWithShape="0"/>
          </a:effectLst>
        </p:grpSpPr>
        <p:pic>
          <p:nvPicPr>
            <p:cNvPr id="19" name="Picture 18" descr="CheckBox.bmp"/>
            <p:cNvPicPr>
              <a:picLocks noChangeAspect="1"/>
            </p:cNvPicPr>
            <p:nvPr/>
          </p:nvPicPr>
          <p:blipFill>
            <a:blip r:embed="rId11"/>
            <a:stretch>
              <a:fillRect/>
            </a:stretch>
          </p:blipFill>
          <p:spPr>
            <a:xfrm>
              <a:off x="-4648200" y="5562601"/>
              <a:ext cx="2667000" cy="630710"/>
            </a:xfrm>
            <a:prstGeom prst="rect">
              <a:avLst/>
            </a:prstGeom>
          </p:spPr>
        </p:pic>
        <p:sp>
          <p:nvSpPr>
            <p:cNvPr id="20" name="Rectangle 19"/>
            <p:cNvSpPr/>
            <p:nvPr/>
          </p:nvSpPr>
          <p:spPr>
            <a:xfrm>
              <a:off x="-4343400" y="5029200"/>
              <a:ext cx="2200221" cy="61555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chemeClr val="accent3"/>
                  </a:solidFill>
                  <a:effectLst>
                    <a:outerShdw blurRad="50800" dist="39000" dir="5460000" algn="tl">
                      <a:srgbClr val="000000">
                        <a:alpha val="38000"/>
                      </a:srgbClr>
                    </a:outerShdw>
                  </a:effectLst>
                </a:rPr>
                <a:t>Check Boxes</a:t>
              </a:r>
              <a:endParaRPr lang="en-US" sz="1400" b="1" cap="none" spc="0" dirty="0">
                <a:ln w="11430"/>
                <a:solidFill>
                  <a:schemeClr val="accent3"/>
                </a:solidFill>
                <a:effectLst>
                  <a:outerShdw blurRad="50800" dist="39000" dir="5460000" algn="tl">
                    <a:srgbClr val="000000">
                      <a:alpha val="38000"/>
                    </a:srgbClr>
                  </a:outerShdw>
                </a:effectLst>
              </a:endParaRPr>
            </a:p>
          </p:txBody>
        </p:sp>
      </p:grpSp>
      <p:grpSp>
        <p:nvGrpSpPr>
          <p:cNvPr id="24" name="Group 30"/>
          <p:cNvGrpSpPr>
            <a:grpSpLocks noChangeAspect="1"/>
          </p:cNvGrpSpPr>
          <p:nvPr/>
        </p:nvGrpSpPr>
        <p:grpSpPr>
          <a:xfrm>
            <a:off x="2286000" y="4114800"/>
            <a:ext cx="891643" cy="669340"/>
            <a:chOff x="-3429000" y="685800"/>
            <a:chExt cx="1827138" cy="1371600"/>
          </a:xfrm>
          <a:effectLst>
            <a:reflection blurRad="6350" stA="52000" endA="300" endPos="35000" dir="5400000" sy="-100000" algn="bl" rotWithShape="0"/>
          </a:effectLst>
        </p:grpSpPr>
        <p:pic>
          <p:nvPicPr>
            <p:cNvPr id="22" name="Picture 21" descr="Spinner.bmp"/>
            <p:cNvPicPr>
              <a:picLocks noChangeAspect="1"/>
            </p:cNvPicPr>
            <p:nvPr/>
          </p:nvPicPr>
          <p:blipFill>
            <a:blip r:embed="rId12"/>
            <a:stretch>
              <a:fillRect/>
            </a:stretch>
          </p:blipFill>
          <p:spPr>
            <a:xfrm>
              <a:off x="-3429000" y="1219200"/>
              <a:ext cx="1717624" cy="838200"/>
            </a:xfrm>
            <a:prstGeom prst="rect">
              <a:avLst/>
            </a:prstGeom>
          </p:spPr>
        </p:pic>
        <p:sp>
          <p:nvSpPr>
            <p:cNvPr id="23" name="Rectangle 22"/>
            <p:cNvSpPr/>
            <p:nvPr/>
          </p:nvSpPr>
          <p:spPr>
            <a:xfrm>
              <a:off x="-3296318" y="685800"/>
              <a:ext cx="1694456" cy="63069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chemeClr val="accent3"/>
                  </a:solidFill>
                  <a:effectLst>
                    <a:outerShdw blurRad="50800" dist="39000" dir="5460000" algn="tl">
                      <a:srgbClr val="000000">
                        <a:alpha val="38000"/>
                      </a:srgbClr>
                    </a:outerShdw>
                  </a:effectLst>
                </a:rPr>
                <a:t>Spinners</a:t>
              </a:r>
              <a:endParaRPr lang="en-US" sz="1400" b="1" cap="none" spc="0" dirty="0">
                <a:ln w="11430"/>
                <a:solidFill>
                  <a:schemeClr val="accent3"/>
                </a:solidFill>
                <a:effectLst>
                  <a:outerShdw blurRad="50800" dist="39000" dir="5460000" algn="tl">
                    <a:srgbClr val="000000">
                      <a:alpha val="38000"/>
                    </a:srgbClr>
                  </a:outerShdw>
                </a:effectLst>
              </a:endParaRPr>
            </a:p>
          </p:txBody>
        </p:sp>
      </p:grpSp>
      <p:grpSp>
        <p:nvGrpSpPr>
          <p:cNvPr id="27" name="Group 38"/>
          <p:cNvGrpSpPr>
            <a:grpSpLocks noChangeAspect="1"/>
          </p:cNvGrpSpPr>
          <p:nvPr/>
        </p:nvGrpSpPr>
        <p:grpSpPr>
          <a:xfrm>
            <a:off x="2514600" y="5181600"/>
            <a:ext cx="1080104" cy="990600"/>
            <a:chOff x="-4419600" y="3581400"/>
            <a:chExt cx="2160208" cy="1981200"/>
          </a:xfrm>
          <a:effectLst>
            <a:reflection blurRad="6350" stA="52000" endA="300" endPos="35000" dir="5400000" sy="-100000" algn="bl" rotWithShape="0"/>
          </a:effectLst>
        </p:grpSpPr>
        <p:pic>
          <p:nvPicPr>
            <p:cNvPr id="25" name="Picture 24" descr="Help.bmp"/>
            <p:cNvPicPr>
              <a:picLocks noChangeAspect="1"/>
            </p:cNvPicPr>
            <p:nvPr/>
          </p:nvPicPr>
          <p:blipFill>
            <a:blip r:embed="rId13"/>
            <a:stretch>
              <a:fillRect/>
            </a:stretch>
          </p:blipFill>
          <p:spPr>
            <a:xfrm>
              <a:off x="-4267201" y="4114800"/>
              <a:ext cx="1742983" cy="1447800"/>
            </a:xfrm>
            <a:prstGeom prst="rect">
              <a:avLst/>
            </a:prstGeom>
          </p:spPr>
        </p:pic>
        <p:sp>
          <p:nvSpPr>
            <p:cNvPr id="26" name="Rectangle 25"/>
            <p:cNvSpPr/>
            <p:nvPr/>
          </p:nvSpPr>
          <p:spPr>
            <a:xfrm>
              <a:off x="-4419600" y="3581400"/>
              <a:ext cx="2160208" cy="615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chemeClr val="accent3"/>
                  </a:solidFill>
                  <a:effectLst>
                    <a:outerShdw blurRad="50800" dist="39000" dir="5460000" algn="tl">
                      <a:srgbClr val="000000">
                        <a:alpha val="38000"/>
                      </a:srgbClr>
                    </a:outerShdw>
                  </a:effectLst>
                </a:rPr>
                <a:t>Help Button</a:t>
              </a:r>
              <a:endParaRPr lang="en-US" sz="1400" b="1" cap="none" spc="0" dirty="0">
                <a:ln w="11430"/>
                <a:solidFill>
                  <a:schemeClr val="accent3"/>
                </a:solidFill>
                <a:effectLst>
                  <a:outerShdw blurRad="50800" dist="39000" dir="5460000" algn="tl">
                    <a:srgbClr val="000000">
                      <a:alpha val="38000"/>
                    </a:srgbClr>
                  </a:outerShdw>
                </a:effectLst>
              </a:endParaRPr>
            </a:p>
          </p:txBody>
        </p:sp>
      </p:grpSp>
      <p:grpSp>
        <p:nvGrpSpPr>
          <p:cNvPr id="30" name="Group 42"/>
          <p:cNvGrpSpPr>
            <a:grpSpLocks noChangeAspect="1"/>
          </p:cNvGrpSpPr>
          <p:nvPr/>
        </p:nvGrpSpPr>
        <p:grpSpPr>
          <a:xfrm>
            <a:off x="2362200" y="2590800"/>
            <a:ext cx="1981200" cy="972108"/>
            <a:chOff x="-4114800" y="3276600"/>
            <a:chExt cx="3416578" cy="1676400"/>
          </a:xfrm>
          <a:effectLst>
            <a:reflection blurRad="6350" stA="52000" endA="300" endPos="35000" dir="5400000" sy="-100000" algn="bl" rotWithShape="0"/>
          </a:effectLst>
        </p:grpSpPr>
        <p:pic>
          <p:nvPicPr>
            <p:cNvPr id="28" name="Picture 27" descr="Font Control.bmp"/>
            <p:cNvPicPr>
              <a:picLocks noChangeAspect="1"/>
            </p:cNvPicPr>
            <p:nvPr/>
          </p:nvPicPr>
          <p:blipFill>
            <a:blip r:embed="rId14"/>
            <a:stretch>
              <a:fillRect/>
            </a:stretch>
          </p:blipFill>
          <p:spPr>
            <a:xfrm>
              <a:off x="-4114800" y="3810000"/>
              <a:ext cx="3416578" cy="1143000"/>
            </a:xfrm>
            <a:prstGeom prst="rect">
              <a:avLst/>
            </a:prstGeom>
          </p:spPr>
        </p:pic>
        <p:sp>
          <p:nvSpPr>
            <p:cNvPr id="29" name="Rectangle 28"/>
            <p:cNvSpPr/>
            <p:nvPr/>
          </p:nvSpPr>
          <p:spPr>
            <a:xfrm>
              <a:off x="-3505200" y="3276600"/>
              <a:ext cx="1911292" cy="53076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chemeClr val="accent3"/>
                  </a:solidFill>
                  <a:effectLst>
                    <a:outerShdw blurRad="50800" dist="39000" dir="5460000" algn="tl">
                      <a:srgbClr val="000000">
                        <a:alpha val="38000"/>
                      </a:srgbClr>
                    </a:outerShdw>
                  </a:effectLst>
                </a:rPr>
                <a:t>Font Control</a:t>
              </a:r>
              <a:endParaRPr lang="en-US" sz="1400" b="1" cap="none" spc="0" dirty="0">
                <a:ln w="11430"/>
                <a:solidFill>
                  <a:schemeClr val="accent3"/>
                </a:solidFill>
                <a:effectLst>
                  <a:outerShdw blurRad="50800" dist="39000" dir="5460000" algn="tl">
                    <a:srgbClr val="000000">
                      <a:alpha val="38000"/>
                    </a:srgbClr>
                  </a:outerShdw>
                </a:effectLst>
              </a:endParaRPr>
            </a:p>
          </p:txBody>
        </p:sp>
      </p:grpSp>
      <p:grpSp>
        <p:nvGrpSpPr>
          <p:cNvPr id="33" name="Group 44"/>
          <p:cNvGrpSpPr>
            <a:grpSpLocks noChangeAspect="1"/>
          </p:cNvGrpSpPr>
          <p:nvPr/>
        </p:nvGrpSpPr>
        <p:grpSpPr>
          <a:xfrm>
            <a:off x="2133600" y="1374072"/>
            <a:ext cx="1953227" cy="1064328"/>
            <a:chOff x="-5270304" y="2209800"/>
            <a:chExt cx="4474887" cy="2438400"/>
          </a:xfrm>
          <a:effectLst>
            <a:reflection blurRad="6350" stA="52000" endA="300" endPos="35000" dir="5400000" sy="-100000" algn="bl" rotWithShape="0"/>
          </a:effectLst>
        </p:grpSpPr>
        <p:pic>
          <p:nvPicPr>
            <p:cNvPr id="31" name="Picture 30" descr="Group Launcher.bmp"/>
            <p:cNvPicPr>
              <a:picLocks noChangeAspect="1"/>
            </p:cNvPicPr>
            <p:nvPr/>
          </p:nvPicPr>
          <p:blipFill>
            <a:blip r:embed="rId15"/>
            <a:stretch>
              <a:fillRect/>
            </a:stretch>
          </p:blipFill>
          <p:spPr>
            <a:xfrm>
              <a:off x="-4572000" y="3124200"/>
              <a:ext cx="2967791" cy="1524000"/>
            </a:xfrm>
            <a:prstGeom prst="rect">
              <a:avLst/>
            </a:prstGeom>
          </p:spPr>
        </p:pic>
        <p:sp>
          <p:nvSpPr>
            <p:cNvPr id="32" name="Rectangle 31"/>
            <p:cNvSpPr/>
            <p:nvPr/>
          </p:nvSpPr>
          <p:spPr>
            <a:xfrm>
              <a:off x="-5270304" y="2209800"/>
              <a:ext cx="4474887" cy="70512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chemeClr val="accent3"/>
                  </a:solidFill>
                  <a:effectLst>
                    <a:outerShdw blurRad="50800" dist="39000" dir="5460000" algn="tl">
                      <a:srgbClr val="000000">
                        <a:alpha val="38000"/>
                      </a:srgbClr>
                    </a:outerShdw>
                  </a:effectLst>
                </a:rPr>
                <a:t>Group Dialog Launchers</a:t>
              </a:r>
              <a:endParaRPr lang="en-US" sz="1400" b="1" cap="none" spc="0" dirty="0">
                <a:ln w="11430"/>
                <a:solidFill>
                  <a:schemeClr val="accent3"/>
                </a:solidFill>
                <a:effectLst>
                  <a:outerShdw blurRad="50800" dist="39000" dir="5460000" algn="tl">
                    <a:srgbClr val="000000">
                      <a:alpha val="38000"/>
                    </a:srgbClr>
                  </a:outerShdw>
                </a:effectLst>
              </a:endParaRPr>
            </a:p>
          </p:txBody>
        </p:sp>
      </p:grpSp>
      <p:grpSp>
        <p:nvGrpSpPr>
          <p:cNvPr id="36" name="Group 48"/>
          <p:cNvGrpSpPr>
            <a:grpSpLocks noChangeAspect="1"/>
          </p:cNvGrpSpPr>
          <p:nvPr/>
        </p:nvGrpSpPr>
        <p:grpSpPr>
          <a:xfrm>
            <a:off x="457200" y="1676400"/>
            <a:ext cx="1763624" cy="967720"/>
            <a:chOff x="-5486400" y="3429000"/>
            <a:chExt cx="3057036" cy="1677429"/>
          </a:xfrm>
          <a:effectLst>
            <a:reflection blurRad="6350" stA="52000" endA="300" endPos="35000" dir="5400000" sy="-100000" algn="bl" rotWithShape="0"/>
          </a:effectLst>
        </p:grpSpPr>
        <p:pic>
          <p:nvPicPr>
            <p:cNvPr id="37" name="Picture 36" descr="InRibbonGallery.bmp"/>
            <p:cNvPicPr>
              <a:picLocks noChangeAspect="1"/>
            </p:cNvPicPr>
            <p:nvPr/>
          </p:nvPicPr>
          <p:blipFill>
            <a:blip r:embed="rId16"/>
            <a:stretch>
              <a:fillRect/>
            </a:stretch>
          </p:blipFill>
          <p:spPr>
            <a:xfrm>
              <a:off x="-5105400" y="3962400"/>
              <a:ext cx="2514599" cy="1144029"/>
            </a:xfrm>
            <a:prstGeom prst="rect">
              <a:avLst/>
            </a:prstGeom>
          </p:spPr>
        </p:pic>
        <p:sp>
          <p:nvSpPr>
            <p:cNvPr id="38" name="Rectangle 37"/>
            <p:cNvSpPr/>
            <p:nvPr/>
          </p:nvSpPr>
          <p:spPr>
            <a:xfrm>
              <a:off x="-5486400" y="3429000"/>
              <a:ext cx="3057036" cy="53349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chemeClr val="accent3"/>
                  </a:solidFill>
                  <a:effectLst>
                    <a:outerShdw blurRad="50800" dist="39000" dir="5460000" algn="tl">
                      <a:srgbClr val="000000">
                        <a:alpha val="38000"/>
                      </a:srgbClr>
                    </a:outerShdw>
                  </a:effectLst>
                </a:rPr>
                <a:t>“In-Ribbon” Galleries</a:t>
              </a:r>
              <a:endParaRPr lang="en-US" sz="1400" b="1" cap="none" spc="0" dirty="0">
                <a:ln w="11430"/>
                <a:solidFill>
                  <a:schemeClr val="accent3"/>
                </a:solidFill>
                <a:effectLst>
                  <a:outerShdw blurRad="50800" dist="39000" dir="5460000" algn="tl">
                    <a:srgbClr val="000000">
                      <a:alpha val="38000"/>
                    </a:srgbClr>
                  </a:outerShdw>
                </a:effectLst>
              </a:endParaRPr>
            </a:p>
          </p:txBody>
        </p:sp>
      </p:grpSp>
      <p:grpSp>
        <p:nvGrpSpPr>
          <p:cNvPr id="39" name="Group 61"/>
          <p:cNvGrpSpPr>
            <a:grpSpLocks noChangeAspect="1"/>
          </p:cNvGrpSpPr>
          <p:nvPr/>
        </p:nvGrpSpPr>
        <p:grpSpPr>
          <a:xfrm>
            <a:off x="304800" y="3279049"/>
            <a:ext cx="1752599" cy="3426551"/>
            <a:chOff x="-5257800" y="-5943600"/>
            <a:chExt cx="2260519" cy="4419599"/>
          </a:xfrm>
          <a:effectLst>
            <a:reflection blurRad="6350" stA="52000" endA="300" endPos="35000" dir="5400000" sy="-100000" algn="bl" rotWithShape="0"/>
          </a:effectLst>
        </p:grpSpPr>
        <p:pic>
          <p:nvPicPr>
            <p:cNvPr id="43" name="Picture 42" descr="Combo Box.bmp"/>
            <p:cNvPicPr>
              <a:picLocks noChangeAspect="1"/>
            </p:cNvPicPr>
            <p:nvPr/>
          </p:nvPicPr>
          <p:blipFill>
            <a:blip r:embed="rId17"/>
            <a:stretch>
              <a:fillRect/>
            </a:stretch>
          </p:blipFill>
          <p:spPr>
            <a:xfrm>
              <a:off x="-5257800" y="-5381626"/>
              <a:ext cx="2260519" cy="3857625"/>
            </a:xfrm>
            <a:prstGeom prst="rect">
              <a:avLst/>
            </a:prstGeom>
          </p:spPr>
        </p:pic>
        <p:sp>
          <p:nvSpPr>
            <p:cNvPr id="44" name="Rectangle 43"/>
            <p:cNvSpPr/>
            <p:nvPr/>
          </p:nvSpPr>
          <p:spPr>
            <a:xfrm>
              <a:off x="-5257799" y="-5943600"/>
              <a:ext cx="1530581" cy="39697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solidFill>
                    <a:schemeClr val="accent3"/>
                  </a:solidFill>
                  <a:effectLst>
                    <a:outerShdw blurRad="50800" dist="39000" dir="5460000" algn="tl">
                      <a:srgbClr val="000000">
                        <a:alpha val="38000"/>
                      </a:srgbClr>
                    </a:outerShdw>
                  </a:effectLst>
                </a:rPr>
                <a:t>Combo Boxes</a:t>
              </a:r>
              <a:endParaRPr lang="en-US" sz="1400" b="1" cap="none" spc="0" dirty="0">
                <a:ln w="11430"/>
                <a:solidFill>
                  <a:schemeClr val="accent3"/>
                </a:solidFill>
                <a:effectLst>
                  <a:outerShdw blurRad="50800" dist="39000" dir="5460000" algn="tl">
                    <a:srgbClr val="000000">
                      <a:alpha val="38000"/>
                    </a:srgbClr>
                  </a:outerShdw>
                </a:effectLst>
              </a:endParaRPr>
            </a:p>
          </p:txBody>
        </p:sp>
      </p:grpSp>
      <p:grpSp>
        <p:nvGrpSpPr>
          <p:cNvPr id="42" name="Group 44"/>
          <p:cNvGrpSpPr>
            <a:grpSpLocks noChangeAspect="1"/>
          </p:cNvGrpSpPr>
          <p:nvPr/>
        </p:nvGrpSpPr>
        <p:grpSpPr>
          <a:xfrm>
            <a:off x="3124200" y="3784385"/>
            <a:ext cx="1930657" cy="1092415"/>
            <a:chOff x="-3505200" y="2286000"/>
            <a:chExt cx="3636105" cy="2057400"/>
          </a:xfrm>
          <a:effectLst>
            <a:reflection blurRad="6350" stA="52000" endA="300" endPos="35000" dir="5400000" sy="-100000" algn="bl" rotWithShape="0"/>
          </a:effectLst>
        </p:grpSpPr>
        <p:pic>
          <p:nvPicPr>
            <p:cNvPr id="46" name="Picture 45" descr="Split Button.bmp"/>
            <p:cNvPicPr>
              <a:picLocks noChangeAspect="1"/>
            </p:cNvPicPr>
            <p:nvPr/>
          </p:nvPicPr>
          <p:blipFill>
            <a:blip r:embed="rId18"/>
            <a:stretch>
              <a:fillRect/>
            </a:stretch>
          </p:blipFill>
          <p:spPr>
            <a:xfrm>
              <a:off x="-1524000" y="2819400"/>
              <a:ext cx="1319561" cy="1524000"/>
            </a:xfrm>
            <a:prstGeom prst="rect">
              <a:avLst/>
            </a:prstGeom>
          </p:spPr>
        </p:pic>
        <p:pic>
          <p:nvPicPr>
            <p:cNvPr id="47" name="Picture 46" descr="Button 2.bmp"/>
            <p:cNvPicPr>
              <a:picLocks noChangeAspect="1"/>
            </p:cNvPicPr>
            <p:nvPr/>
          </p:nvPicPr>
          <p:blipFill>
            <a:blip r:embed="rId19"/>
            <a:stretch>
              <a:fillRect/>
            </a:stretch>
          </p:blipFill>
          <p:spPr>
            <a:xfrm>
              <a:off x="-3200400" y="2819400"/>
              <a:ext cx="914400" cy="1524000"/>
            </a:xfrm>
            <a:prstGeom prst="rect">
              <a:avLst/>
            </a:prstGeom>
          </p:spPr>
        </p:pic>
        <p:sp>
          <p:nvSpPr>
            <p:cNvPr id="48" name="Rectangle 47"/>
            <p:cNvSpPr/>
            <p:nvPr/>
          </p:nvSpPr>
          <p:spPr>
            <a:xfrm>
              <a:off x="-3505200" y="2286000"/>
              <a:ext cx="3636105" cy="57965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cap="none" spc="0" dirty="0" smtClean="0">
                  <a:ln w="11430"/>
                  <a:solidFill>
                    <a:schemeClr val="accent3"/>
                  </a:solidFill>
                  <a:effectLst>
                    <a:outerShdw blurRad="50800" dist="39000" dir="5460000" algn="tl">
                      <a:srgbClr val="000000">
                        <a:alpha val="38000"/>
                      </a:srgbClr>
                    </a:outerShdw>
                  </a:effectLst>
                </a:rPr>
                <a:t>Buttons &amp; Split Buttons</a:t>
              </a:r>
              <a:endParaRPr lang="en-US" sz="1400" b="1" cap="none" spc="0" dirty="0">
                <a:ln w="11430"/>
                <a:solidFill>
                  <a:schemeClr val="accent3"/>
                </a:solidFill>
                <a:effectLst>
                  <a:outerShdw blurRad="50800" dist="39000" dir="5460000" algn="tl">
                    <a:srgbClr val="000000">
                      <a:alpha val="38000"/>
                    </a:srgbClr>
                  </a:outerShdw>
                </a:effectLst>
              </a:endParaRPr>
            </a:p>
          </p:txBody>
        </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sz="quarter"/>
          </p:nvPr>
        </p:nvSpPr>
        <p:spPr/>
        <p:txBody>
          <a:bodyPr/>
          <a:lstStyle/>
          <a:p>
            <a:r>
              <a:rPr lang="de-DE" dirty="0" err="1" smtClean="0"/>
              <a:t>the</a:t>
            </a:r>
            <a:r>
              <a:rPr lang="de-DE" dirty="0" smtClean="0"/>
              <a:t> </a:t>
            </a:r>
            <a:r>
              <a:rPr lang="de-DE" dirty="0" err="1" smtClean="0"/>
              <a:t>rib·bon</a:t>
            </a:r>
            <a:r>
              <a:rPr lang="de-DE" dirty="0" smtClean="0"/>
              <a:t> [ˈ</a:t>
            </a:r>
            <a:r>
              <a:rPr lang="de-DE" dirty="0" err="1" smtClean="0"/>
              <a:t>rɪbən</a:t>
            </a:r>
            <a:r>
              <a:rPr lang="de-DE" dirty="0" smtClean="0"/>
              <a:t>]</a:t>
            </a:r>
            <a:endParaRPr lang="de-DE" dirty="0"/>
          </a:p>
        </p:txBody>
      </p:sp>
      <p:sp>
        <p:nvSpPr>
          <p:cNvPr id="5" name="Untertitel 4"/>
          <p:cNvSpPr>
            <a:spLocks noGrp="1"/>
          </p:cNvSpPr>
          <p:nvPr>
            <p:ph type="subTitle" sz="quarter" idx="1"/>
          </p:nvPr>
        </p:nvSpPr>
        <p:spPr/>
        <p:txBody>
          <a:bodyPr/>
          <a:lstStyle/>
          <a:p>
            <a:r>
              <a:rPr lang="de-DE" dirty="0" smtClean="0"/>
              <a:t>Wie?</a:t>
            </a:r>
            <a:endParaRPr lang="de-DE"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1" descr="RibbonRoad.jpg"/>
          <p:cNvPicPr>
            <a:picLocks noChangeAspect="1"/>
          </p:cNvPicPr>
          <p:nvPr/>
        </p:nvPicPr>
        <p:blipFill>
          <a:blip r:embed="rId2"/>
          <a:stretch>
            <a:fillRect/>
          </a:stretch>
        </p:blipFill>
        <p:spPr>
          <a:xfrm>
            <a:off x="-1" y="0"/>
            <a:ext cx="9224691" cy="6858000"/>
          </a:xfrm>
          <a:prstGeom prst="rect">
            <a:avLst/>
          </a:prstGeom>
        </p:spPr>
      </p:pic>
      <p:sp>
        <p:nvSpPr>
          <p:cNvPr id="3" name="Rechteck 2"/>
          <p:cNvSpPr/>
          <p:nvPr/>
        </p:nvSpPr>
        <p:spPr>
          <a:xfrm>
            <a:off x="0" y="6488668"/>
            <a:ext cx="6643702" cy="369332"/>
          </a:xfrm>
          <a:prstGeom prst="rect">
            <a:avLst/>
          </a:prstGeom>
        </p:spPr>
        <p:txBody>
          <a:bodyPr wrap="square">
            <a:spAutoFit/>
          </a:bodyPr>
          <a:lstStyle/>
          <a:p>
            <a:r>
              <a:rPr lang="de-DE" dirty="0" smtClean="0"/>
              <a:t>http://www.flickr.com/photos/hotair2112/2121709973/</a:t>
            </a:r>
            <a:endParaRPr lang="de-D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00034" y="5357826"/>
            <a:ext cx="8358246" cy="609600"/>
          </a:xfrm>
          <a:prstGeom prst="roundRect">
            <a:avLst/>
          </a:prstGeom>
          <a:gradFill>
            <a:gsLst>
              <a:gs pos="0">
                <a:srgbClr val="525252"/>
              </a:gs>
              <a:gs pos="55000">
                <a:srgbClr val="616161"/>
              </a:gs>
              <a:gs pos="100000">
                <a:srgbClr val="717171"/>
              </a:gs>
            </a:gsLst>
            <a:lin ang="16200000" scaled="0"/>
          </a:gra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Microsoft’s Ribbon Strategy</a:t>
            </a:r>
          </a:p>
        </p:txBody>
      </p:sp>
      <p:sp>
        <p:nvSpPr>
          <p:cNvPr id="6" name="Rounded Rectangle 5"/>
          <p:cNvSpPr/>
          <p:nvPr/>
        </p:nvSpPr>
        <p:spPr bwMode="auto">
          <a:xfrm>
            <a:off x="3929058" y="1714488"/>
            <a:ext cx="1785950" cy="3810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400" b="1" spc="150" dirty="0" smtClean="0">
                <a:ln w="11430"/>
                <a:solidFill>
                  <a:schemeClr val="tx1"/>
                </a:solidFill>
                <a:effectLst>
                  <a:outerShdw blurRad="25400" algn="tl" rotWithShape="0">
                    <a:srgbClr val="000000">
                      <a:alpha val="43000"/>
                    </a:srgbClr>
                  </a:outerShdw>
                </a:effectLst>
              </a:rPr>
              <a:t>MFC</a:t>
            </a:r>
          </a:p>
        </p:txBody>
      </p:sp>
      <p:sp>
        <p:nvSpPr>
          <p:cNvPr id="2" name="Title 1"/>
          <p:cNvSpPr>
            <a:spLocks noGrp="1"/>
          </p:cNvSpPr>
          <p:nvPr>
            <p:ph type="title"/>
          </p:nvPr>
        </p:nvSpPr>
        <p:spPr>
          <a:xfrm>
            <a:off x="0" y="642918"/>
            <a:ext cx="8785225" cy="857256"/>
          </a:xfrm>
        </p:spPr>
        <p:txBody>
          <a:bodyPr/>
          <a:lstStyle/>
          <a:p>
            <a:r>
              <a:rPr lang="en-US" dirty="0" smtClean="0"/>
              <a:t>The Ribbon Landscape</a:t>
            </a:r>
            <a:br>
              <a:rPr lang="en-US" dirty="0" smtClean="0"/>
            </a:br>
            <a:endParaRPr lang="en-US" dirty="0">
              <a:gradFill flip="none" rotWithShape="1">
                <a:gsLst>
                  <a:gs pos="0">
                    <a:schemeClr val="accent3"/>
                  </a:gs>
                  <a:gs pos="86000">
                    <a:schemeClr val="accent3"/>
                  </a:gs>
                </a:gsLst>
                <a:lin ang="5400000" scaled="0"/>
                <a:tileRect/>
              </a:gradFill>
            </a:endParaRPr>
          </a:p>
        </p:txBody>
      </p:sp>
      <p:sp>
        <p:nvSpPr>
          <p:cNvPr id="10" name="TextBox 9"/>
          <p:cNvSpPr txBox="1"/>
          <p:nvPr/>
        </p:nvSpPr>
        <p:spPr>
          <a:xfrm>
            <a:off x="3304008" y="1928826"/>
            <a:ext cx="2125248" cy="3416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90000"/>
              </a:lnSpc>
            </a:pPr>
            <a:r>
              <a:rPr lang="en-US" dirty="0" smtClean="0">
                <a:gradFill>
                  <a:gsLst>
                    <a:gs pos="0">
                      <a:schemeClr val="tx1"/>
                    </a:gs>
                    <a:gs pos="86000">
                      <a:schemeClr val="tx1"/>
                    </a:gs>
                  </a:gsLst>
                  <a:lin ang="5400000" scaled="0"/>
                </a:gradFill>
              </a:rPr>
              <a:t>MFC </a:t>
            </a:r>
            <a:r>
              <a:rPr lang="en-US" dirty="0" smtClean="0">
                <a:gradFill>
                  <a:gsLst>
                    <a:gs pos="0">
                      <a:schemeClr val="tx1"/>
                    </a:gs>
                    <a:gs pos="86000">
                      <a:schemeClr val="tx1"/>
                    </a:gs>
                  </a:gsLst>
                  <a:lin ang="5400000" scaled="0"/>
                </a:gradFill>
              </a:rPr>
              <a:t>Native</a:t>
            </a:r>
            <a:endParaRPr lang="en-US" dirty="0">
              <a:gradFill>
                <a:gsLst>
                  <a:gs pos="0">
                    <a:schemeClr val="tx1"/>
                  </a:gs>
                  <a:gs pos="86000">
                    <a:schemeClr val="tx1"/>
                  </a:gs>
                </a:gsLst>
                <a:lin ang="5400000" scaled="0"/>
              </a:gradFill>
            </a:endParaRPr>
          </a:p>
        </p:txBody>
      </p:sp>
      <p:sp>
        <p:nvSpPr>
          <p:cNvPr id="15" name="TextBox 14"/>
          <p:cNvSpPr txBox="1"/>
          <p:nvPr/>
        </p:nvSpPr>
        <p:spPr>
          <a:xfrm>
            <a:off x="3304008" y="2659076"/>
            <a:ext cx="2125248"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gradFill>
                  <a:gsLst>
                    <a:gs pos="0">
                      <a:schemeClr val="tx1"/>
                    </a:gs>
                    <a:gs pos="86000">
                      <a:schemeClr val="tx1"/>
                    </a:gs>
                  </a:gsLst>
                  <a:lin ang="5400000" scaled="0"/>
                </a:gradFill>
              </a:rPr>
              <a:t>Win2k or newer</a:t>
            </a:r>
            <a:endParaRPr lang="en-US" dirty="0">
              <a:gradFill>
                <a:gsLst>
                  <a:gs pos="0">
                    <a:schemeClr val="tx1"/>
                  </a:gs>
                  <a:gs pos="86000">
                    <a:schemeClr val="tx1"/>
                  </a:gs>
                </a:gsLst>
                <a:lin ang="5400000" scaled="0"/>
              </a:gradFill>
            </a:endParaRPr>
          </a:p>
        </p:txBody>
      </p:sp>
      <p:sp>
        <p:nvSpPr>
          <p:cNvPr id="34" name="TextBox 33"/>
          <p:cNvSpPr txBox="1"/>
          <p:nvPr/>
        </p:nvSpPr>
        <p:spPr>
          <a:xfrm>
            <a:off x="3286116" y="3357562"/>
            <a:ext cx="2143140" cy="5909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nSpc>
                <a:spcPct val="90000"/>
              </a:lnSpc>
            </a:pPr>
            <a:r>
              <a:rPr lang="en-US" dirty="0" smtClean="0">
                <a:gradFill>
                  <a:gsLst>
                    <a:gs pos="0">
                      <a:schemeClr val="tx1"/>
                    </a:gs>
                    <a:gs pos="86000">
                      <a:schemeClr val="tx1"/>
                    </a:gs>
                  </a:gsLst>
                  <a:lin ang="5400000" scaled="0"/>
                </a:gradFill>
              </a:rPr>
              <a:t>Office 2007 and Windows Style¹</a:t>
            </a:r>
            <a:endParaRPr lang="en-US" dirty="0">
              <a:gradFill>
                <a:gsLst>
                  <a:gs pos="0">
                    <a:schemeClr val="tx1"/>
                  </a:gs>
                  <a:gs pos="86000">
                    <a:schemeClr val="tx1"/>
                  </a:gs>
                </a:gsLst>
                <a:lin ang="5400000" scaled="0"/>
              </a:gradFill>
            </a:endParaRPr>
          </a:p>
        </p:txBody>
      </p:sp>
      <p:sp>
        <p:nvSpPr>
          <p:cNvPr id="38" name="TextBox 37"/>
          <p:cNvSpPr txBox="1"/>
          <p:nvPr/>
        </p:nvSpPr>
        <p:spPr>
          <a:xfrm>
            <a:off x="3214678" y="4143380"/>
            <a:ext cx="2214578" cy="590931"/>
          </a:xfrm>
          <a:prstGeom prst="rect">
            <a:avLst/>
          </a:prstGeom>
          <a:gradFill>
            <a:gsLst>
              <a:gs pos="0">
                <a:srgbClr val="525252"/>
              </a:gs>
              <a:gs pos="55000">
                <a:srgbClr val="616161"/>
              </a:gs>
              <a:gs pos="100000">
                <a:srgbClr val="717171"/>
              </a:gs>
            </a:gsLst>
          </a:gradFill>
          <a:ln>
            <a:solidFill>
              <a:srgbClr val="6B6B6B"/>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90000"/>
              </a:lnSpc>
            </a:pPr>
            <a:r>
              <a:rPr lang="en-US" dirty="0" smtClean="0">
                <a:gradFill>
                  <a:gsLst>
                    <a:gs pos="0">
                      <a:schemeClr val="tx1"/>
                    </a:gs>
                    <a:gs pos="86000">
                      <a:schemeClr val="tx1"/>
                    </a:gs>
                  </a:gsLst>
                  <a:lin ang="5400000" scaled="0"/>
                </a:gradFill>
              </a:rPr>
              <a:t>Visual Studio </a:t>
            </a:r>
            <a:r>
              <a:rPr lang="en-US" dirty="0" smtClean="0">
                <a:gradFill>
                  <a:gsLst>
                    <a:gs pos="0">
                      <a:schemeClr val="tx1"/>
                    </a:gs>
                    <a:gs pos="86000">
                      <a:schemeClr val="tx1"/>
                    </a:gs>
                  </a:gsLst>
                  <a:lin ang="5400000" scaled="0"/>
                </a:gradFill>
              </a:rPr>
              <a:t>2008 SP1</a:t>
            </a:r>
            <a:endParaRPr lang="en-US" dirty="0">
              <a:gradFill>
                <a:gsLst>
                  <a:gs pos="0">
                    <a:schemeClr val="tx1"/>
                  </a:gs>
                  <a:gs pos="86000">
                    <a:schemeClr val="tx1"/>
                  </a:gs>
                </a:gsLst>
                <a:lin ang="5400000" scaled="0"/>
              </a:gradFill>
            </a:endParaRPr>
          </a:p>
        </p:txBody>
      </p:sp>
      <p:sp>
        <p:nvSpPr>
          <p:cNvPr id="42" name="Rounded Rectangle 41"/>
          <p:cNvSpPr/>
          <p:nvPr/>
        </p:nvSpPr>
        <p:spPr bwMode="auto">
          <a:xfrm>
            <a:off x="6572264" y="1714488"/>
            <a:ext cx="1785950" cy="3810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400" b="1" spc="150" dirty="0" smtClean="0">
                <a:ln w="11430"/>
                <a:solidFill>
                  <a:schemeClr val="tx1"/>
                </a:solidFill>
                <a:effectLst>
                  <a:outerShdw blurRad="25400" algn="tl" rotWithShape="0">
                    <a:srgbClr val="000000">
                      <a:alpha val="43000"/>
                    </a:srgbClr>
                  </a:outerShdw>
                </a:effectLst>
              </a:rPr>
              <a:t>Scenic</a:t>
            </a:r>
          </a:p>
        </p:txBody>
      </p:sp>
      <p:sp>
        <p:nvSpPr>
          <p:cNvPr id="43" name="TextBox 42"/>
          <p:cNvSpPr txBox="1"/>
          <p:nvPr/>
        </p:nvSpPr>
        <p:spPr>
          <a:xfrm>
            <a:off x="6072198" y="1928802"/>
            <a:ext cx="2000264" cy="3416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90000"/>
              </a:lnSpc>
            </a:pPr>
            <a:r>
              <a:rPr lang="en-US" dirty="0" smtClean="0">
                <a:gradFill>
                  <a:gsLst>
                    <a:gs pos="0">
                      <a:schemeClr val="tx1"/>
                    </a:gs>
                    <a:gs pos="86000">
                      <a:schemeClr val="tx1"/>
                    </a:gs>
                  </a:gsLst>
                  <a:lin ang="5400000" scaled="0"/>
                </a:gradFill>
              </a:rPr>
              <a:t>Native</a:t>
            </a:r>
            <a:endParaRPr lang="en-US" dirty="0">
              <a:gradFill>
                <a:gsLst>
                  <a:gs pos="0">
                    <a:schemeClr val="tx1"/>
                  </a:gs>
                  <a:gs pos="86000">
                    <a:schemeClr val="tx1"/>
                  </a:gs>
                </a:gsLst>
                <a:lin ang="5400000" scaled="0"/>
              </a:gradFill>
            </a:endParaRPr>
          </a:p>
        </p:txBody>
      </p:sp>
      <p:sp>
        <p:nvSpPr>
          <p:cNvPr id="44" name="TextBox 43"/>
          <p:cNvSpPr txBox="1"/>
          <p:nvPr/>
        </p:nvSpPr>
        <p:spPr>
          <a:xfrm>
            <a:off x="6072198" y="2643182"/>
            <a:ext cx="200026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gradFill>
                  <a:gsLst>
                    <a:gs pos="0">
                      <a:schemeClr val="tx1"/>
                    </a:gs>
                    <a:gs pos="86000">
                      <a:schemeClr val="tx1"/>
                    </a:gs>
                  </a:gsLst>
                  <a:lin ang="5400000" scaled="0"/>
                </a:gradFill>
              </a:rPr>
              <a:t>Vista or newer</a:t>
            </a:r>
            <a:endParaRPr lang="en-US" dirty="0">
              <a:gradFill>
                <a:gsLst>
                  <a:gs pos="0">
                    <a:schemeClr val="tx1"/>
                  </a:gs>
                  <a:gs pos="86000">
                    <a:schemeClr val="tx1"/>
                  </a:gs>
                </a:gsLst>
                <a:lin ang="5400000" scaled="0"/>
              </a:gradFill>
            </a:endParaRPr>
          </a:p>
        </p:txBody>
      </p:sp>
      <p:sp>
        <p:nvSpPr>
          <p:cNvPr id="45" name="TextBox 44"/>
          <p:cNvSpPr txBox="1"/>
          <p:nvPr/>
        </p:nvSpPr>
        <p:spPr>
          <a:xfrm>
            <a:off x="6072198" y="3357562"/>
            <a:ext cx="2000264" cy="5909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nSpc>
                <a:spcPct val="90000"/>
              </a:lnSpc>
            </a:pPr>
            <a:r>
              <a:rPr lang="en-US" dirty="0" smtClean="0">
                <a:gradFill>
                  <a:gsLst>
                    <a:gs pos="0">
                      <a:schemeClr val="tx1"/>
                    </a:gs>
                    <a:gs pos="86000">
                      <a:schemeClr val="tx1"/>
                    </a:gs>
                  </a:gsLst>
                  <a:lin ang="5400000" scaled="0"/>
                </a:gradFill>
              </a:rPr>
              <a:t>Windows</a:t>
            </a:r>
            <a:br>
              <a:rPr lang="en-US" dirty="0" smtClean="0">
                <a:gradFill>
                  <a:gsLst>
                    <a:gs pos="0">
                      <a:schemeClr val="tx1"/>
                    </a:gs>
                    <a:gs pos="86000">
                      <a:schemeClr val="tx1"/>
                    </a:gs>
                  </a:gsLst>
                  <a:lin ang="5400000" scaled="0"/>
                </a:gradFill>
              </a:rPr>
            </a:br>
            <a:r>
              <a:rPr lang="en-US" dirty="0" smtClean="0">
                <a:gradFill>
                  <a:gsLst>
                    <a:gs pos="0">
                      <a:schemeClr val="tx1"/>
                    </a:gs>
                    <a:gs pos="86000">
                      <a:schemeClr val="tx1"/>
                    </a:gs>
                  </a:gsLst>
                  <a:lin ang="5400000" scaled="0"/>
                </a:gradFill>
              </a:rPr>
              <a:t>Visual Style</a:t>
            </a:r>
            <a:endParaRPr lang="en-US" dirty="0">
              <a:gradFill>
                <a:gsLst>
                  <a:gs pos="0">
                    <a:schemeClr val="tx1"/>
                  </a:gs>
                  <a:gs pos="86000">
                    <a:schemeClr val="tx1"/>
                  </a:gs>
                </a:gsLst>
                <a:lin ang="5400000" scaled="0"/>
              </a:gradFill>
            </a:endParaRPr>
          </a:p>
        </p:txBody>
      </p:sp>
      <p:sp>
        <p:nvSpPr>
          <p:cNvPr id="46" name="TextBox 45"/>
          <p:cNvSpPr txBox="1"/>
          <p:nvPr/>
        </p:nvSpPr>
        <p:spPr>
          <a:xfrm>
            <a:off x="6072198" y="4214818"/>
            <a:ext cx="2000264" cy="341632"/>
          </a:xfrm>
          <a:prstGeom prst="rect">
            <a:avLst/>
          </a:prstGeom>
          <a:gradFill>
            <a:gsLst>
              <a:gs pos="0">
                <a:srgbClr val="525252"/>
              </a:gs>
              <a:gs pos="55000">
                <a:srgbClr val="616161"/>
              </a:gs>
              <a:gs pos="100000">
                <a:srgbClr val="717171"/>
              </a:gs>
            </a:gsLst>
          </a:gradFill>
          <a:ln>
            <a:solidFill>
              <a:srgbClr val="6B6B6B"/>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90000"/>
              </a:lnSpc>
            </a:pPr>
            <a:r>
              <a:rPr lang="en-US" dirty="0" smtClean="0">
                <a:gradFill>
                  <a:gsLst>
                    <a:gs pos="0">
                      <a:schemeClr val="tx1"/>
                    </a:gs>
                    <a:gs pos="86000">
                      <a:schemeClr val="tx1"/>
                    </a:gs>
                  </a:gsLst>
                  <a:lin ang="5400000" scaled="0"/>
                </a:gradFill>
              </a:rPr>
              <a:t>Windows </a:t>
            </a:r>
            <a:r>
              <a:rPr lang="en-US" dirty="0" smtClean="0">
                <a:gradFill>
                  <a:gsLst>
                    <a:gs pos="0">
                      <a:schemeClr val="tx1"/>
                    </a:gs>
                    <a:gs pos="86000">
                      <a:schemeClr val="tx1"/>
                    </a:gs>
                  </a:gsLst>
                  <a:lin ang="5400000" scaled="0"/>
                </a:gradFill>
              </a:rPr>
              <a:t>7</a:t>
            </a:r>
            <a:endParaRPr lang="en-US" dirty="0">
              <a:gradFill>
                <a:gsLst>
                  <a:gs pos="0">
                    <a:schemeClr val="tx1"/>
                  </a:gs>
                  <a:gs pos="86000">
                    <a:schemeClr val="tx1"/>
                  </a:gs>
                </a:gsLst>
                <a:lin ang="5400000" scaled="0"/>
              </a:gradFill>
            </a:endParaRPr>
          </a:p>
        </p:txBody>
      </p:sp>
      <p:sp>
        <p:nvSpPr>
          <p:cNvPr id="52" name="Rounded Rectangle 51"/>
          <p:cNvSpPr/>
          <p:nvPr/>
        </p:nvSpPr>
        <p:spPr bwMode="auto">
          <a:xfrm>
            <a:off x="1285852" y="1714488"/>
            <a:ext cx="1714512" cy="3810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300" dirty="0" smtClean="0">
                <a:solidFill>
                  <a:srgbClr val="FFFFFF"/>
                </a:solidFill>
              </a:rPr>
              <a:t/>
            </a:r>
            <a:br>
              <a:rPr lang="en-US" sz="2300" dirty="0" smtClean="0">
                <a:solidFill>
                  <a:srgbClr val="FFFFFF"/>
                </a:solidFill>
              </a:rPr>
            </a:br>
            <a:r>
              <a:rPr lang="en-US" sz="2400" b="1" spc="150" dirty="0" smtClean="0">
                <a:ln w="11430"/>
                <a:solidFill>
                  <a:schemeClr val="tx1"/>
                </a:solidFill>
                <a:effectLst>
                  <a:outerShdw blurRad="25400" algn="tl" rotWithShape="0">
                    <a:srgbClr val="000000">
                      <a:alpha val="43000"/>
                    </a:srgbClr>
                  </a:outerShdw>
                </a:effectLst>
              </a:rPr>
              <a:t>WPF</a:t>
            </a:r>
          </a:p>
        </p:txBody>
      </p:sp>
      <p:sp>
        <p:nvSpPr>
          <p:cNvPr id="53" name="TextBox 52"/>
          <p:cNvSpPr txBox="1"/>
          <p:nvPr/>
        </p:nvSpPr>
        <p:spPr>
          <a:xfrm>
            <a:off x="642910" y="1928802"/>
            <a:ext cx="1785950" cy="3416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90000"/>
              </a:lnSpc>
            </a:pPr>
            <a:r>
              <a:rPr lang="en-US" dirty="0" smtClean="0">
                <a:gradFill>
                  <a:gsLst>
                    <a:gs pos="0">
                      <a:schemeClr val="tx1"/>
                    </a:gs>
                    <a:gs pos="86000">
                      <a:schemeClr val="tx1"/>
                    </a:gs>
                  </a:gsLst>
                  <a:lin ang="5400000" scaled="0"/>
                </a:gradFill>
              </a:rPr>
              <a:t>Managed</a:t>
            </a:r>
            <a:endParaRPr lang="en-US" dirty="0">
              <a:gradFill>
                <a:gsLst>
                  <a:gs pos="0">
                    <a:schemeClr val="tx1"/>
                  </a:gs>
                  <a:gs pos="86000">
                    <a:schemeClr val="tx1"/>
                  </a:gs>
                </a:gsLst>
                <a:lin ang="5400000" scaled="0"/>
              </a:gradFill>
            </a:endParaRPr>
          </a:p>
        </p:txBody>
      </p:sp>
      <p:sp>
        <p:nvSpPr>
          <p:cNvPr id="54" name="TextBox 53"/>
          <p:cNvSpPr txBox="1"/>
          <p:nvPr/>
        </p:nvSpPr>
        <p:spPr>
          <a:xfrm>
            <a:off x="642910" y="2643182"/>
            <a:ext cx="1857388" cy="36933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gradFill>
                  <a:gsLst>
                    <a:gs pos="0">
                      <a:schemeClr val="tx1"/>
                    </a:gs>
                    <a:gs pos="86000">
                      <a:schemeClr val="tx1"/>
                    </a:gs>
                  </a:gsLst>
                  <a:lin ang="5400000" scaled="0"/>
                </a:gradFill>
              </a:rPr>
              <a:t>Needs .NET 3.5 </a:t>
            </a:r>
            <a:endParaRPr lang="en-US" dirty="0">
              <a:gradFill>
                <a:gsLst>
                  <a:gs pos="0">
                    <a:schemeClr val="tx1"/>
                  </a:gs>
                  <a:gs pos="86000">
                    <a:schemeClr val="tx1"/>
                  </a:gs>
                </a:gsLst>
                <a:lin ang="5400000" scaled="0"/>
              </a:gradFill>
            </a:endParaRPr>
          </a:p>
        </p:txBody>
      </p:sp>
      <p:sp>
        <p:nvSpPr>
          <p:cNvPr id="55" name="TextBox 54"/>
          <p:cNvSpPr txBox="1"/>
          <p:nvPr/>
        </p:nvSpPr>
        <p:spPr>
          <a:xfrm>
            <a:off x="642910" y="3429000"/>
            <a:ext cx="1857388" cy="5909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nSpc>
                <a:spcPct val="90000"/>
              </a:lnSpc>
            </a:pPr>
            <a:r>
              <a:rPr lang="en-US" dirty="0" smtClean="0">
                <a:gradFill>
                  <a:gsLst>
                    <a:gs pos="0">
                      <a:schemeClr val="tx1"/>
                    </a:gs>
                    <a:gs pos="86000">
                      <a:schemeClr val="tx1"/>
                    </a:gs>
                  </a:gsLst>
                  <a:lin ang="5400000" scaled="0"/>
                </a:gradFill>
              </a:rPr>
              <a:t>Office 2007 and Windows Style</a:t>
            </a:r>
            <a:endParaRPr lang="en-US" dirty="0">
              <a:gradFill>
                <a:gsLst>
                  <a:gs pos="0">
                    <a:schemeClr val="tx1"/>
                  </a:gs>
                  <a:gs pos="86000">
                    <a:schemeClr val="tx1"/>
                  </a:gs>
                </a:gsLst>
                <a:lin ang="5400000" scaled="0"/>
              </a:gradFill>
            </a:endParaRPr>
          </a:p>
        </p:txBody>
      </p:sp>
      <p:sp>
        <p:nvSpPr>
          <p:cNvPr id="56" name="TextBox 55"/>
          <p:cNvSpPr txBox="1"/>
          <p:nvPr/>
        </p:nvSpPr>
        <p:spPr>
          <a:xfrm>
            <a:off x="642910" y="4286256"/>
            <a:ext cx="1857388" cy="341632"/>
          </a:xfrm>
          <a:prstGeom prst="rect">
            <a:avLst/>
          </a:prstGeom>
          <a:gradFill>
            <a:gsLst>
              <a:gs pos="0">
                <a:srgbClr val="525252"/>
              </a:gs>
              <a:gs pos="55000">
                <a:srgbClr val="616161"/>
              </a:gs>
              <a:gs pos="100000">
                <a:srgbClr val="717171"/>
              </a:gs>
            </a:gsLst>
          </a:gradFill>
          <a:ln>
            <a:solidFill>
              <a:srgbClr val="6B6B6B"/>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90000"/>
              </a:lnSpc>
            </a:pPr>
            <a:r>
              <a:rPr lang="en-US" dirty="0" smtClean="0">
                <a:gradFill>
                  <a:gsLst>
                    <a:gs pos="0">
                      <a:schemeClr val="tx1"/>
                    </a:gs>
                    <a:gs pos="86000">
                      <a:schemeClr val="tx1"/>
                    </a:gs>
                  </a:gsLst>
                  <a:lin ang="5400000" scaled="0"/>
                </a:gradFill>
              </a:rPr>
              <a:t>Release </a:t>
            </a:r>
            <a:r>
              <a:rPr lang="en-US" dirty="0" smtClean="0">
                <a:gradFill>
                  <a:gsLst>
                    <a:gs pos="0">
                      <a:schemeClr val="tx1"/>
                    </a:gs>
                    <a:gs pos="86000">
                      <a:schemeClr val="tx1"/>
                    </a:gs>
                  </a:gsLst>
                  <a:lin ang="5400000" scaled="0"/>
                </a:gradFill>
              </a:rPr>
              <a:t>in 2009</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MFC</a:t>
            </a:r>
            <a:endParaRPr lang="de-DE" dirty="0"/>
          </a:p>
        </p:txBody>
      </p:sp>
      <p:sp>
        <p:nvSpPr>
          <p:cNvPr id="3" name="Inhaltsplatzhalter 2"/>
          <p:cNvSpPr>
            <a:spLocks noGrp="1"/>
          </p:cNvSpPr>
          <p:nvPr>
            <p:ph sz="quarter" idx="13"/>
          </p:nvPr>
        </p:nvSpPr>
        <p:spPr/>
        <p:txBody>
          <a:bodyPr/>
          <a:lstStyle/>
          <a:p>
            <a:r>
              <a:rPr lang="de-DE" dirty="0" smtClean="0"/>
              <a:t>#</a:t>
            </a:r>
            <a:r>
              <a:rPr lang="de-DE" dirty="0" smtClean="0"/>
              <a:t>1 </a:t>
            </a:r>
            <a:r>
              <a:rPr lang="de-DE" dirty="0" err="1" smtClean="0"/>
              <a:t>Ribbon</a:t>
            </a:r>
            <a:r>
              <a:rPr lang="de-DE" dirty="0" smtClean="0"/>
              <a:t> </a:t>
            </a:r>
            <a:r>
              <a:rPr lang="de-DE" dirty="0" err="1" smtClean="0"/>
              <a:t>Control</a:t>
            </a:r>
            <a:r>
              <a:rPr lang="de-DE" dirty="0" smtClean="0"/>
              <a:t> überhaupt</a:t>
            </a:r>
          </a:p>
          <a:p>
            <a:r>
              <a:rPr lang="de-DE" dirty="0" smtClean="0"/>
              <a:t>Wrapper um Native </a:t>
            </a:r>
            <a:r>
              <a:rPr lang="de-DE" dirty="0" err="1" smtClean="0"/>
              <a:t>Window</a:t>
            </a:r>
            <a:r>
              <a:rPr lang="de-DE" dirty="0" smtClean="0"/>
              <a:t> API</a:t>
            </a:r>
          </a:p>
          <a:p>
            <a:r>
              <a:rPr lang="de-DE" dirty="0" smtClean="0"/>
              <a:t>K</a:t>
            </a:r>
            <a:r>
              <a:rPr lang="de-DE" dirty="0" smtClean="0"/>
              <a:t>ein Visual Designer</a:t>
            </a:r>
          </a:p>
          <a:p>
            <a:r>
              <a:rPr lang="de-DE" dirty="0" smtClean="0"/>
              <a:t>T</a:t>
            </a:r>
            <a:r>
              <a:rPr lang="de-DE" dirty="0" smtClean="0"/>
              <a:t>eilweise Unterstützung durch Wizard</a:t>
            </a:r>
          </a:p>
          <a:p>
            <a:r>
              <a:rPr lang="de-DE" dirty="0" smtClean="0"/>
              <a:t>Lizensierung </a:t>
            </a:r>
            <a:r>
              <a:rPr lang="de-DE" dirty="0" smtClean="0"/>
              <a:t>nicht notwendig?</a:t>
            </a:r>
            <a:endParaRPr lang="de-DE" dirty="0" smtClean="0"/>
          </a:p>
          <a:p>
            <a:pPr>
              <a:buNone/>
            </a:pPr>
            <a:endParaRPr lang="de-DE"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MFC</a:t>
            </a:r>
            <a:endParaRPr lang="de-DE" dirty="0"/>
          </a:p>
        </p:txBody>
      </p:sp>
      <p:sp>
        <p:nvSpPr>
          <p:cNvPr id="6" name="Rechteck 5"/>
          <p:cNvSpPr/>
          <p:nvPr/>
        </p:nvSpPr>
        <p:spPr>
          <a:xfrm>
            <a:off x="214282" y="1582341"/>
            <a:ext cx="8929718" cy="3323987"/>
          </a:xfrm>
          <a:prstGeom prst="rect">
            <a:avLst/>
          </a:prstGeom>
        </p:spPr>
        <p:txBody>
          <a:bodyPr wrap="square">
            <a:spAutoFit/>
          </a:bodyPr>
          <a:lstStyle/>
          <a:p>
            <a:r>
              <a:rPr lang="de-DE" sz="1400" dirty="0" err="1" smtClean="0">
                <a:latin typeface="Courier New" pitchFamily="49" charset="0"/>
                <a:cs typeface="Courier New" pitchFamily="49" charset="0"/>
              </a:rPr>
              <a:t>m_wndRibbonBar.SetApplicationButton</a:t>
            </a:r>
            <a:r>
              <a:rPr lang="de-DE" sz="1400" dirty="0" smtClean="0">
                <a:latin typeface="Courier New" pitchFamily="49" charset="0"/>
                <a:cs typeface="Courier New" pitchFamily="49" charset="0"/>
              </a:rPr>
              <a:t>(&amp;</a:t>
            </a:r>
            <a:r>
              <a:rPr lang="de-DE" sz="1400" dirty="0" err="1" smtClean="0">
                <a:latin typeface="Courier New" pitchFamily="49" charset="0"/>
                <a:cs typeface="Courier New" pitchFamily="49" charset="0"/>
              </a:rPr>
              <a:t>m_MainButton</a:t>
            </a:r>
            <a:r>
              <a:rPr lang="de-DE" sz="1400" dirty="0" smtClean="0">
                <a:latin typeface="Courier New" pitchFamily="49" charset="0"/>
                <a:cs typeface="Courier New" pitchFamily="49" charset="0"/>
              </a:rPr>
              <a:t>, </a:t>
            </a:r>
            <a:r>
              <a:rPr lang="de-DE" sz="1400" dirty="0" err="1" smtClean="0">
                <a:latin typeface="Courier New" pitchFamily="49" charset="0"/>
                <a:cs typeface="Courier New" pitchFamily="49" charset="0"/>
              </a:rPr>
              <a:t>CSize</a:t>
            </a:r>
            <a:r>
              <a:rPr lang="de-DE" sz="1400" dirty="0" smtClean="0">
                <a:latin typeface="Courier New" pitchFamily="49" charset="0"/>
                <a:cs typeface="Courier New" pitchFamily="49" charset="0"/>
              </a:rPr>
              <a:t> (45, 45));</a:t>
            </a:r>
          </a:p>
          <a:p>
            <a:r>
              <a:rPr lang="de-DE" sz="1400" dirty="0" err="1" smtClean="0">
                <a:latin typeface="Courier New" pitchFamily="49" charset="0"/>
                <a:cs typeface="Courier New" pitchFamily="49" charset="0"/>
              </a:rPr>
              <a:t>CMFCRibbonMainPanel</a:t>
            </a:r>
            <a:r>
              <a:rPr lang="de-DE" sz="1400" dirty="0" smtClean="0">
                <a:latin typeface="Courier New" pitchFamily="49" charset="0"/>
                <a:cs typeface="Courier New" pitchFamily="49" charset="0"/>
              </a:rPr>
              <a:t>* </a:t>
            </a:r>
            <a:r>
              <a:rPr lang="de-DE" sz="1400" dirty="0" err="1" smtClean="0">
                <a:latin typeface="Courier New" pitchFamily="49" charset="0"/>
                <a:cs typeface="Courier New" pitchFamily="49" charset="0"/>
              </a:rPr>
              <a:t>pMainPanel</a:t>
            </a:r>
            <a:r>
              <a:rPr lang="de-DE" sz="1400" dirty="0" smtClean="0">
                <a:latin typeface="Courier New" pitchFamily="49" charset="0"/>
                <a:cs typeface="Courier New" pitchFamily="49" charset="0"/>
              </a:rPr>
              <a:t> = </a:t>
            </a:r>
            <a:r>
              <a:rPr lang="de-DE" sz="1400" dirty="0" err="1" smtClean="0">
                <a:latin typeface="Courier New" pitchFamily="49" charset="0"/>
                <a:cs typeface="Courier New" pitchFamily="49" charset="0"/>
              </a:rPr>
              <a:t>m_wndRibbonBar.AddMainCategory</a:t>
            </a:r>
            <a:r>
              <a:rPr lang="de-DE" sz="1400" dirty="0" smtClean="0">
                <a:latin typeface="Courier New" pitchFamily="49" charset="0"/>
                <a:cs typeface="Courier New" pitchFamily="49" charset="0"/>
              </a:rPr>
              <a:t>(</a:t>
            </a:r>
            <a:r>
              <a:rPr lang="de-DE" sz="1400" dirty="0" err="1" smtClean="0">
                <a:latin typeface="Courier New" pitchFamily="49" charset="0"/>
                <a:cs typeface="Courier New" pitchFamily="49" charset="0"/>
              </a:rPr>
              <a:t>strTemp</a:t>
            </a:r>
            <a:r>
              <a:rPr lang="de-DE" sz="1400" dirty="0" smtClean="0">
                <a:latin typeface="Courier New" pitchFamily="49" charset="0"/>
                <a:cs typeface="Courier New" pitchFamily="49" charset="0"/>
              </a:rPr>
              <a:t>, IDB_FILESMALL, IDB_FILELARGE);</a:t>
            </a:r>
          </a:p>
          <a:p>
            <a:endParaRPr lang="de-DE" sz="1400" dirty="0" smtClean="0">
              <a:latin typeface="Courier New" pitchFamily="49" charset="0"/>
              <a:cs typeface="Courier New" pitchFamily="49" charset="0"/>
            </a:endParaRPr>
          </a:p>
          <a:p>
            <a:r>
              <a:rPr lang="de-DE" sz="1400" dirty="0" err="1" smtClean="0">
                <a:latin typeface="Courier New" pitchFamily="49" charset="0"/>
                <a:cs typeface="Courier New" pitchFamily="49" charset="0"/>
              </a:rPr>
              <a:t>bNameValid</a:t>
            </a:r>
            <a:r>
              <a:rPr lang="de-DE" sz="1400" dirty="0" smtClean="0">
                <a:latin typeface="Courier New" pitchFamily="49" charset="0"/>
                <a:cs typeface="Courier New" pitchFamily="49" charset="0"/>
              </a:rPr>
              <a:t> </a:t>
            </a:r>
            <a:r>
              <a:rPr lang="de-DE" sz="1400" dirty="0" smtClean="0">
                <a:latin typeface="Courier New" pitchFamily="49" charset="0"/>
                <a:cs typeface="Courier New" pitchFamily="49" charset="0"/>
              </a:rPr>
              <a:t>= </a:t>
            </a:r>
            <a:r>
              <a:rPr lang="de-DE" sz="1400" dirty="0" err="1" smtClean="0">
                <a:latin typeface="Courier New" pitchFamily="49" charset="0"/>
                <a:cs typeface="Courier New" pitchFamily="49" charset="0"/>
              </a:rPr>
              <a:t>strTemp.LoadString</a:t>
            </a:r>
            <a:r>
              <a:rPr lang="de-DE" sz="1400" dirty="0" smtClean="0">
                <a:latin typeface="Courier New" pitchFamily="49" charset="0"/>
                <a:cs typeface="Courier New" pitchFamily="49" charset="0"/>
              </a:rPr>
              <a:t>(IDS_RIBBON_NEW);</a:t>
            </a:r>
          </a:p>
          <a:p>
            <a:r>
              <a:rPr lang="en-US" sz="1400" dirty="0" err="1" smtClean="0">
                <a:latin typeface="Courier New" pitchFamily="49" charset="0"/>
                <a:cs typeface="Courier New" pitchFamily="49" charset="0"/>
              </a:rPr>
              <a:t>pMainPanel</a:t>
            </a:r>
            <a:r>
              <a:rPr lang="en-US" sz="1400" dirty="0" smtClean="0">
                <a:latin typeface="Courier New" pitchFamily="49" charset="0"/>
                <a:cs typeface="Courier New" pitchFamily="49" charset="0"/>
              </a:rPr>
              <a:t>-</a:t>
            </a:r>
            <a:r>
              <a:rPr lang="en-US" sz="1400" dirty="0" smtClean="0">
                <a:latin typeface="Courier New" pitchFamily="49" charset="0"/>
                <a:cs typeface="Courier New" pitchFamily="49" charset="0"/>
              </a:rPr>
              <a:t>&gt;Add(new </a:t>
            </a:r>
            <a:r>
              <a:rPr lang="en-US" sz="1400" dirty="0" err="1" smtClean="0">
                <a:latin typeface="Courier New" pitchFamily="49" charset="0"/>
                <a:cs typeface="Courier New" pitchFamily="49" charset="0"/>
              </a:rPr>
              <a:t>CMFCRibbonButton</a:t>
            </a:r>
            <a:r>
              <a:rPr lang="en-US" sz="1400" dirty="0" smtClean="0">
                <a:latin typeface="Courier New" pitchFamily="49" charset="0"/>
                <a:cs typeface="Courier New" pitchFamily="49" charset="0"/>
              </a:rPr>
              <a:t>(ID_FILE_NEW, </a:t>
            </a:r>
            <a:r>
              <a:rPr lang="en-US" sz="1400" dirty="0" err="1" smtClean="0">
                <a:latin typeface="Courier New" pitchFamily="49" charset="0"/>
                <a:cs typeface="Courier New" pitchFamily="49" charset="0"/>
              </a:rPr>
              <a:t>strTemp</a:t>
            </a:r>
            <a:r>
              <a:rPr lang="en-US" sz="1400" dirty="0" smtClean="0">
                <a:latin typeface="Courier New" pitchFamily="49" charset="0"/>
                <a:cs typeface="Courier New" pitchFamily="49" charset="0"/>
              </a:rPr>
              <a:t>, 0, 0</a:t>
            </a:r>
            <a:r>
              <a:rPr lang="en-US" sz="1400" dirty="0" smtClean="0">
                <a:latin typeface="Courier New" pitchFamily="49" charset="0"/>
                <a:cs typeface="Courier New" pitchFamily="49" charset="0"/>
              </a:rPr>
              <a:t>));</a:t>
            </a:r>
          </a:p>
          <a:p>
            <a:endParaRPr lang="en-US" sz="1400" dirty="0" smtClean="0">
              <a:latin typeface="Courier New" pitchFamily="49" charset="0"/>
              <a:cs typeface="Courier New" pitchFamily="49" charset="0"/>
            </a:endParaRPr>
          </a:p>
          <a:p>
            <a:r>
              <a:rPr lang="de-DE" sz="1400" dirty="0" smtClean="0">
                <a:latin typeface="Courier New" pitchFamily="49" charset="0"/>
                <a:cs typeface="Courier New" pitchFamily="49" charset="0"/>
              </a:rPr>
              <a:t>// </a:t>
            </a:r>
            <a:r>
              <a:rPr lang="de-DE" sz="1400" dirty="0" smtClean="0">
                <a:latin typeface="Courier New" pitchFamily="49" charset="0"/>
                <a:cs typeface="Courier New" pitchFamily="49" charset="0"/>
              </a:rPr>
              <a:t>Create "Clipboard" </a:t>
            </a:r>
            <a:r>
              <a:rPr lang="de-DE" sz="1400" dirty="0" err="1" smtClean="0">
                <a:latin typeface="Courier New" pitchFamily="49" charset="0"/>
                <a:cs typeface="Courier New" pitchFamily="49" charset="0"/>
              </a:rPr>
              <a:t>panel</a:t>
            </a:r>
            <a:r>
              <a:rPr lang="de-DE" sz="1400" dirty="0" smtClean="0">
                <a:latin typeface="Courier New" pitchFamily="49" charset="0"/>
                <a:cs typeface="Courier New" pitchFamily="49" charset="0"/>
              </a:rPr>
              <a:t>:</a:t>
            </a:r>
          </a:p>
          <a:p>
            <a:r>
              <a:rPr lang="de-DE" sz="1400" dirty="0" err="1" smtClean="0">
                <a:latin typeface="Courier New" pitchFamily="49" charset="0"/>
                <a:cs typeface="Courier New" pitchFamily="49" charset="0"/>
              </a:rPr>
              <a:t>bNameValid</a:t>
            </a:r>
            <a:r>
              <a:rPr lang="de-DE" sz="1400" dirty="0" smtClean="0">
                <a:latin typeface="Courier New" pitchFamily="49" charset="0"/>
                <a:cs typeface="Courier New" pitchFamily="49" charset="0"/>
              </a:rPr>
              <a:t> </a:t>
            </a:r>
            <a:r>
              <a:rPr lang="de-DE" sz="1400" dirty="0" smtClean="0">
                <a:latin typeface="Courier New" pitchFamily="49" charset="0"/>
                <a:cs typeface="Courier New" pitchFamily="49" charset="0"/>
              </a:rPr>
              <a:t>= </a:t>
            </a:r>
            <a:r>
              <a:rPr lang="de-DE" sz="1400" dirty="0" err="1" smtClean="0">
                <a:latin typeface="Courier New" pitchFamily="49" charset="0"/>
                <a:cs typeface="Courier New" pitchFamily="49" charset="0"/>
              </a:rPr>
              <a:t>strTemp.LoadString</a:t>
            </a:r>
            <a:r>
              <a:rPr lang="de-DE" sz="1400" dirty="0" smtClean="0">
                <a:latin typeface="Courier New" pitchFamily="49" charset="0"/>
                <a:cs typeface="Courier New" pitchFamily="49" charset="0"/>
              </a:rPr>
              <a:t>(IDS_RIBBON_CLIPBOARD);</a:t>
            </a:r>
          </a:p>
          <a:p>
            <a:r>
              <a:rPr lang="de-DE" sz="1400" dirty="0" err="1" smtClean="0">
                <a:latin typeface="Courier New" pitchFamily="49" charset="0"/>
                <a:cs typeface="Courier New" pitchFamily="49" charset="0"/>
              </a:rPr>
              <a:t>CMFCRibbonPanel</a:t>
            </a:r>
            <a:r>
              <a:rPr lang="de-DE" sz="1400" dirty="0" smtClean="0">
                <a:latin typeface="Courier New" pitchFamily="49" charset="0"/>
                <a:cs typeface="Courier New" pitchFamily="49" charset="0"/>
              </a:rPr>
              <a:t>* </a:t>
            </a:r>
            <a:r>
              <a:rPr lang="de-DE" sz="1400" dirty="0" err="1" smtClean="0">
                <a:latin typeface="Courier New" pitchFamily="49" charset="0"/>
                <a:cs typeface="Courier New" pitchFamily="49" charset="0"/>
              </a:rPr>
              <a:t>pPanelClipboard</a:t>
            </a:r>
            <a:r>
              <a:rPr lang="de-DE" sz="1400" dirty="0" smtClean="0">
                <a:latin typeface="Courier New" pitchFamily="49" charset="0"/>
                <a:cs typeface="Courier New" pitchFamily="49" charset="0"/>
              </a:rPr>
              <a:t> = </a:t>
            </a:r>
            <a:r>
              <a:rPr lang="de-DE" sz="1400" dirty="0" err="1" smtClean="0">
                <a:latin typeface="Courier New" pitchFamily="49" charset="0"/>
                <a:cs typeface="Courier New" pitchFamily="49" charset="0"/>
              </a:rPr>
              <a:t>pCategoryHome</a:t>
            </a:r>
            <a:r>
              <a:rPr lang="de-DE" sz="1400" dirty="0" smtClean="0">
                <a:latin typeface="Courier New" pitchFamily="49" charset="0"/>
                <a:cs typeface="Courier New" pitchFamily="49" charset="0"/>
              </a:rPr>
              <a:t>-&gt;</a:t>
            </a:r>
            <a:r>
              <a:rPr lang="de-DE" sz="1400" dirty="0" err="1" smtClean="0">
                <a:latin typeface="Courier New" pitchFamily="49" charset="0"/>
                <a:cs typeface="Courier New" pitchFamily="49" charset="0"/>
              </a:rPr>
              <a:t>AddPanel</a:t>
            </a:r>
            <a:r>
              <a:rPr lang="de-DE" sz="1400" dirty="0" smtClean="0">
                <a:latin typeface="Courier New" pitchFamily="49" charset="0"/>
                <a:cs typeface="Courier New" pitchFamily="49" charset="0"/>
              </a:rPr>
              <a:t>(</a:t>
            </a:r>
            <a:r>
              <a:rPr lang="de-DE" sz="1400" dirty="0" err="1" smtClean="0">
                <a:latin typeface="Courier New" pitchFamily="49" charset="0"/>
                <a:cs typeface="Courier New" pitchFamily="49" charset="0"/>
              </a:rPr>
              <a:t>strTemp</a:t>
            </a:r>
            <a:r>
              <a:rPr lang="de-DE" sz="1400" dirty="0" smtClean="0">
                <a:latin typeface="Courier New" pitchFamily="49" charset="0"/>
                <a:cs typeface="Courier New" pitchFamily="49" charset="0"/>
              </a:rPr>
              <a:t>, </a:t>
            </a:r>
            <a:r>
              <a:rPr lang="de-DE" sz="1400" dirty="0" err="1" smtClean="0">
                <a:latin typeface="Courier New" pitchFamily="49" charset="0"/>
                <a:cs typeface="Courier New" pitchFamily="49" charset="0"/>
              </a:rPr>
              <a:t>m_PanelImages.ExtractIcon</a:t>
            </a:r>
            <a:r>
              <a:rPr lang="de-DE" sz="1400" dirty="0" smtClean="0">
                <a:latin typeface="Courier New" pitchFamily="49" charset="0"/>
                <a:cs typeface="Courier New" pitchFamily="49" charset="0"/>
              </a:rPr>
              <a:t>(27));</a:t>
            </a:r>
          </a:p>
          <a:p>
            <a:endParaRPr lang="de-DE" sz="1400" dirty="0" smtClean="0">
              <a:latin typeface="Courier New" pitchFamily="49" charset="0"/>
              <a:cs typeface="Courier New" pitchFamily="49" charset="0"/>
            </a:endParaRPr>
          </a:p>
          <a:p>
            <a:r>
              <a:rPr lang="de-DE" sz="1400" dirty="0" err="1" smtClean="0">
                <a:latin typeface="Courier New" pitchFamily="49" charset="0"/>
                <a:cs typeface="Courier New" pitchFamily="49" charset="0"/>
              </a:rPr>
              <a:t>bNameValid</a:t>
            </a:r>
            <a:r>
              <a:rPr lang="de-DE" sz="1400" dirty="0" smtClean="0">
                <a:latin typeface="Courier New" pitchFamily="49" charset="0"/>
                <a:cs typeface="Courier New" pitchFamily="49" charset="0"/>
              </a:rPr>
              <a:t> </a:t>
            </a:r>
            <a:r>
              <a:rPr lang="de-DE" sz="1400" dirty="0" smtClean="0">
                <a:latin typeface="Courier New" pitchFamily="49" charset="0"/>
                <a:cs typeface="Courier New" pitchFamily="49" charset="0"/>
              </a:rPr>
              <a:t>= </a:t>
            </a:r>
            <a:r>
              <a:rPr lang="de-DE" sz="1400" dirty="0" err="1" smtClean="0">
                <a:latin typeface="Courier New" pitchFamily="49" charset="0"/>
                <a:cs typeface="Courier New" pitchFamily="49" charset="0"/>
              </a:rPr>
              <a:t>strTemp.LoadString</a:t>
            </a:r>
            <a:r>
              <a:rPr lang="de-DE" sz="1400" dirty="0" smtClean="0">
                <a:latin typeface="Courier New" pitchFamily="49" charset="0"/>
                <a:cs typeface="Courier New" pitchFamily="49" charset="0"/>
              </a:rPr>
              <a:t>(IDS_RIBBON_PASTE);</a:t>
            </a:r>
          </a:p>
          <a:p>
            <a:r>
              <a:rPr lang="de-DE" sz="1400" dirty="0" err="1" smtClean="0">
                <a:latin typeface="Courier New" pitchFamily="49" charset="0"/>
                <a:cs typeface="Courier New" pitchFamily="49" charset="0"/>
              </a:rPr>
              <a:t>CMFCRibbonButton</a:t>
            </a:r>
            <a:r>
              <a:rPr lang="de-DE" sz="1400" dirty="0" smtClean="0">
                <a:latin typeface="Courier New" pitchFamily="49" charset="0"/>
                <a:cs typeface="Courier New" pitchFamily="49" charset="0"/>
              </a:rPr>
              <a:t>* </a:t>
            </a:r>
            <a:r>
              <a:rPr lang="de-DE" sz="1400" dirty="0" err="1" smtClean="0">
                <a:latin typeface="Courier New" pitchFamily="49" charset="0"/>
                <a:cs typeface="Courier New" pitchFamily="49" charset="0"/>
              </a:rPr>
              <a:t>pBtnPaste</a:t>
            </a:r>
            <a:r>
              <a:rPr lang="de-DE" sz="1400" dirty="0" smtClean="0">
                <a:latin typeface="Courier New" pitchFamily="49" charset="0"/>
                <a:cs typeface="Courier New" pitchFamily="49" charset="0"/>
              </a:rPr>
              <a:t> = </a:t>
            </a:r>
            <a:r>
              <a:rPr lang="de-DE" sz="1400" dirty="0" err="1" smtClean="0">
                <a:latin typeface="Courier New" pitchFamily="49" charset="0"/>
                <a:cs typeface="Courier New" pitchFamily="49" charset="0"/>
              </a:rPr>
              <a:t>new</a:t>
            </a:r>
            <a:r>
              <a:rPr lang="de-DE" sz="1400" dirty="0" smtClean="0">
                <a:latin typeface="Courier New" pitchFamily="49" charset="0"/>
                <a:cs typeface="Courier New" pitchFamily="49" charset="0"/>
              </a:rPr>
              <a:t> </a:t>
            </a:r>
            <a:r>
              <a:rPr lang="de-DE" sz="1400" dirty="0" err="1" smtClean="0">
                <a:latin typeface="Courier New" pitchFamily="49" charset="0"/>
                <a:cs typeface="Courier New" pitchFamily="49" charset="0"/>
              </a:rPr>
              <a:t>CMFCRibbonButton</a:t>
            </a:r>
            <a:r>
              <a:rPr lang="de-DE" sz="1400" dirty="0" smtClean="0">
                <a:latin typeface="Courier New" pitchFamily="49" charset="0"/>
                <a:cs typeface="Courier New" pitchFamily="49" charset="0"/>
              </a:rPr>
              <a:t>(ID_EDIT_PASTE, </a:t>
            </a:r>
            <a:r>
              <a:rPr lang="de-DE" sz="1400" dirty="0" err="1" smtClean="0">
                <a:latin typeface="Courier New" pitchFamily="49" charset="0"/>
                <a:cs typeface="Courier New" pitchFamily="49" charset="0"/>
              </a:rPr>
              <a:t>strTemp</a:t>
            </a:r>
            <a:r>
              <a:rPr lang="de-DE" sz="1400" dirty="0" smtClean="0">
                <a:latin typeface="Courier New" pitchFamily="49" charset="0"/>
                <a:cs typeface="Courier New" pitchFamily="49" charset="0"/>
              </a:rPr>
              <a:t>, 0, 0);</a:t>
            </a:r>
          </a:p>
          <a:p>
            <a:r>
              <a:rPr lang="de-DE" sz="1400" dirty="0" err="1" smtClean="0">
                <a:latin typeface="Courier New" pitchFamily="49" charset="0"/>
                <a:cs typeface="Courier New" pitchFamily="49" charset="0"/>
              </a:rPr>
              <a:t>pPanelClipboard</a:t>
            </a:r>
            <a:r>
              <a:rPr lang="de-DE" sz="1400" dirty="0" smtClean="0">
                <a:latin typeface="Courier New" pitchFamily="49" charset="0"/>
                <a:cs typeface="Courier New" pitchFamily="49" charset="0"/>
              </a:rPr>
              <a:t>-</a:t>
            </a:r>
            <a:r>
              <a:rPr lang="de-DE" sz="1400" dirty="0" smtClean="0">
                <a:latin typeface="Courier New" pitchFamily="49" charset="0"/>
                <a:cs typeface="Courier New" pitchFamily="49" charset="0"/>
              </a:rPr>
              <a:t>&gt;Add(</a:t>
            </a:r>
            <a:r>
              <a:rPr lang="de-DE" sz="1400" dirty="0" err="1" smtClean="0">
                <a:latin typeface="Courier New" pitchFamily="49" charset="0"/>
                <a:cs typeface="Courier New" pitchFamily="49" charset="0"/>
              </a:rPr>
              <a:t>pBtnPaste</a:t>
            </a:r>
            <a:r>
              <a:rPr lang="de-DE" sz="1400" dirty="0" smtClean="0">
                <a:latin typeface="Courier New" pitchFamily="49" charset="0"/>
                <a:cs typeface="Courier New" pitchFamily="49" charset="0"/>
              </a:rPr>
              <a:t>);</a:t>
            </a:r>
            <a:endParaRPr lang="de-DE" sz="14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MFC</a:t>
            </a:r>
            <a:endParaRPr lang="de-DE" dirty="0"/>
          </a:p>
        </p:txBody>
      </p:sp>
      <p:pic>
        <p:nvPicPr>
          <p:cNvPr id="5122" name="Picture 2"/>
          <p:cNvPicPr>
            <a:picLocks noGrp="1" noChangeAspect="1" noChangeArrowheads="1"/>
          </p:cNvPicPr>
          <p:nvPr>
            <p:ph sz="quarter" idx="13"/>
          </p:nvPr>
        </p:nvPicPr>
        <p:blipFill>
          <a:blip r:embed="rId2"/>
          <a:srcRect/>
          <a:stretch>
            <a:fillRect/>
          </a:stretch>
        </p:blipFill>
        <p:spPr bwMode="auto">
          <a:xfrm>
            <a:off x="703798" y="1600200"/>
            <a:ext cx="7736404" cy="4572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WPF</a:t>
            </a:r>
            <a:endParaRPr lang="de-DE" dirty="0"/>
          </a:p>
        </p:txBody>
      </p:sp>
      <p:sp>
        <p:nvSpPr>
          <p:cNvPr id="3" name="Inhaltsplatzhalter 2"/>
          <p:cNvSpPr>
            <a:spLocks noGrp="1"/>
          </p:cNvSpPr>
          <p:nvPr>
            <p:ph sz="quarter" idx="13"/>
          </p:nvPr>
        </p:nvSpPr>
        <p:spPr/>
        <p:txBody>
          <a:bodyPr/>
          <a:lstStyle/>
          <a:p>
            <a:r>
              <a:rPr lang="de-DE" dirty="0" smtClean="0"/>
              <a:t>n</a:t>
            </a:r>
            <a:r>
              <a:rPr lang="de-DE" dirty="0" smtClean="0"/>
              <a:t>och CTP</a:t>
            </a:r>
          </a:p>
          <a:p>
            <a:r>
              <a:rPr lang="de-DE" dirty="0" smtClean="0"/>
              <a:t>XAML</a:t>
            </a:r>
          </a:p>
          <a:p>
            <a:r>
              <a:rPr lang="de-DE" dirty="0" smtClean="0"/>
              <a:t>k</a:t>
            </a:r>
            <a:r>
              <a:rPr lang="de-DE" dirty="0" smtClean="0"/>
              <a:t>ein Editor</a:t>
            </a:r>
          </a:p>
          <a:p>
            <a:r>
              <a:rPr lang="de-DE" dirty="0" smtClean="0"/>
              <a:t>Lizensierung notwendig</a:t>
            </a:r>
          </a:p>
          <a:p>
            <a:r>
              <a:rPr lang="de-DE" dirty="0" smtClean="0"/>
              <a:t>d</a:t>
            </a:r>
            <a:r>
              <a:rPr lang="de-DE" dirty="0" smtClean="0"/>
              <a:t>eutliche Änderungen in V1</a:t>
            </a:r>
          </a:p>
          <a:p>
            <a:pPr lvl="1"/>
            <a:r>
              <a:rPr lang="de-DE" dirty="0" smtClean="0"/>
              <a:t>z.B. keine </a:t>
            </a:r>
            <a:r>
              <a:rPr lang="de-DE" dirty="0" err="1" smtClean="0"/>
              <a:t>RibbonCommands</a:t>
            </a:r>
            <a:r>
              <a:rPr lang="de-DE" dirty="0" smtClean="0"/>
              <a:t> mehr</a:t>
            </a:r>
          </a:p>
          <a:p>
            <a:endParaRPr lang="de-DE" dirty="0" smtClean="0"/>
          </a:p>
          <a:p>
            <a:r>
              <a:rPr lang="de-DE" dirty="0" smtClean="0"/>
              <a:t>noch keine Galleries, </a:t>
            </a:r>
            <a:r>
              <a:rPr lang="de-DE" dirty="0" err="1" smtClean="0"/>
              <a:t>KeyTips</a:t>
            </a:r>
            <a:r>
              <a:rPr lang="de-DE" dirty="0" smtClean="0"/>
              <a:t> etc.</a:t>
            </a:r>
            <a:endParaRPr lang="de-DE"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WPF</a:t>
            </a:r>
            <a:endParaRPr lang="de-DE" dirty="0"/>
          </a:p>
        </p:txBody>
      </p:sp>
      <p:pic>
        <p:nvPicPr>
          <p:cNvPr id="6" name="Grafik 5" descr="10_xaml_adding_buttons-451x277.png"/>
          <p:cNvPicPr>
            <a:picLocks noChangeAspect="1"/>
          </p:cNvPicPr>
          <p:nvPr/>
        </p:nvPicPr>
        <p:blipFill>
          <a:blip r:embed="rId2"/>
          <a:stretch>
            <a:fillRect/>
          </a:stretch>
        </p:blipFill>
        <p:spPr>
          <a:xfrm>
            <a:off x="1000100" y="1857364"/>
            <a:ext cx="6715172" cy="4124396"/>
          </a:xfrm>
          <a:prstGeom prst="rect">
            <a:avLst/>
          </a:prstGeo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WPF</a:t>
            </a:r>
            <a:endParaRPr lang="de-DE" dirty="0"/>
          </a:p>
        </p:txBody>
      </p:sp>
      <p:sp>
        <p:nvSpPr>
          <p:cNvPr id="4" name="Rechteck 3"/>
          <p:cNvSpPr/>
          <p:nvPr/>
        </p:nvSpPr>
        <p:spPr>
          <a:xfrm>
            <a:off x="2500298" y="3071810"/>
            <a:ext cx="6072230" cy="369332"/>
          </a:xfrm>
          <a:prstGeom prst="rect">
            <a:avLst/>
          </a:prstGeom>
        </p:spPr>
        <p:txBody>
          <a:bodyPr wrap="square">
            <a:spAutoFit/>
          </a:bodyPr>
          <a:lstStyle/>
          <a:p>
            <a:r>
              <a:rPr lang="de-DE" dirty="0" smtClean="0"/>
              <a:t>http://www.divelements.com/net/controls/sandribbonwpf/</a:t>
            </a:r>
            <a:endParaRPr lang="de-DE" dirty="0"/>
          </a:p>
        </p:txBody>
      </p:sp>
      <p:pic>
        <p:nvPicPr>
          <p:cNvPr id="5" name="Grafik 4" descr="logo-black.gif"/>
          <p:cNvPicPr>
            <a:picLocks noChangeAspect="1"/>
          </p:cNvPicPr>
          <p:nvPr/>
        </p:nvPicPr>
        <p:blipFill>
          <a:blip r:embed="rId2"/>
          <a:stretch>
            <a:fillRect/>
          </a:stretch>
        </p:blipFill>
        <p:spPr>
          <a:xfrm>
            <a:off x="571472" y="3143248"/>
            <a:ext cx="1531620" cy="419100"/>
          </a:xfrm>
          <a:prstGeom prst="rect">
            <a:avLst/>
          </a:prstGeom>
        </p:spPr>
      </p:pic>
      <p:sp>
        <p:nvSpPr>
          <p:cNvPr id="6" name="Rechteck 5"/>
          <p:cNvSpPr/>
          <p:nvPr/>
        </p:nvSpPr>
        <p:spPr>
          <a:xfrm>
            <a:off x="2500298" y="2714620"/>
            <a:ext cx="2000264" cy="646331"/>
          </a:xfrm>
          <a:prstGeom prst="rect">
            <a:avLst/>
          </a:prstGeom>
        </p:spPr>
        <p:txBody>
          <a:bodyPr wrap="square">
            <a:spAutoFit/>
          </a:bodyPr>
          <a:lstStyle/>
          <a:p>
            <a:r>
              <a:rPr lang="de-DE" b="1" dirty="0" err="1" smtClean="0"/>
              <a:t>SandRibbon</a:t>
            </a:r>
            <a:r>
              <a:rPr lang="de-DE" dirty="0" smtClean="0"/>
              <a:t/>
            </a:r>
            <a:br>
              <a:rPr lang="de-DE" dirty="0" smtClean="0"/>
            </a:br>
            <a:endParaRPr lang="de-DE" dirty="0"/>
          </a:p>
        </p:txBody>
      </p:sp>
      <p:sp>
        <p:nvSpPr>
          <p:cNvPr id="7" name="Rechteck 6"/>
          <p:cNvSpPr/>
          <p:nvPr/>
        </p:nvSpPr>
        <p:spPr>
          <a:xfrm>
            <a:off x="2500298" y="2285992"/>
            <a:ext cx="2672526" cy="369332"/>
          </a:xfrm>
          <a:prstGeom prst="rect">
            <a:avLst/>
          </a:prstGeom>
        </p:spPr>
        <p:txBody>
          <a:bodyPr wrap="none">
            <a:spAutoFit/>
          </a:bodyPr>
          <a:lstStyle/>
          <a:p>
            <a:r>
              <a:rPr lang="de-DE" dirty="0" smtClean="0"/>
              <a:t>http://wpf.codeplex.com/</a:t>
            </a:r>
            <a:endParaRPr lang="de-DE" dirty="0"/>
          </a:p>
        </p:txBody>
      </p:sp>
      <p:pic>
        <p:nvPicPr>
          <p:cNvPr id="8" name="Grafik 7" descr="codeplex.jpg"/>
          <p:cNvPicPr>
            <a:picLocks noChangeAspect="1"/>
          </p:cNvPicPr>
          <p:nvPr/>
        </p:nvPicPr>
        <p:blipFill>
          <a:blip r:embed="rId3"/>
          <a:stretch>
            <a:fillRect/>
          </a:stretch>
        </p:blipFill>
        <p:spPr>
          <a:xfrm>
            <a:off x="642910" y="1928802"/>
            <a:ext cx="1043940" cy="487680"/>
          </a:xfrm>
          <a:prstGeom prst="rect">
            <a:avLst/>
          </a:prstGeom>
        </p:spPr>
      </p:pic>
      <p:sp>
        <p:nvSpPr>
          <p:cNvPr id="9" name="Rechteck 8"/>
          <p:cNvSpPr/>
          <p:nvPr/>
        </p:nvSpPr>
        <p:spPr>
          <a:xfrm>
            <a:off x="2500298" y="1928802"/>
            <a:ext cx="2071702" cy="646331"/>
          </a:xfrm>
          <a:prstGeom prst="rect">
            <a:avLst/>
          </a:prstGeom>
        </p:spPr>
        <p:txBody>
          <a:bodyPr wrap="square">
            <a:spAutoFit/>
          </a:bodyPr>
          <a:lstStyle/>
          <a:p>
            <a:r>
              <a:rPr lang="de-DE" b="1" dirty="0" err="1" smtClean="0"/>
              <a:t>Ribbon</a:t>
            </a:r>
            <a:r>
              <a:rPr lang="de-DE" dirty="0" smtClean="0"/>
              <a:t/>
            </a:r>
            <a:br>
              <a:rPr lang="de-DE" dirty="0" smtClean="0"/>
            </a:br>
            <a:endParaRPr lang="de-DE" dirty="0"/>
          </a:p>
        </p:txBody>
      </p:sp>
      <p:pic>
        <p:nvPicPr>
          <p:cNvPr id="10" name="Grafik 9" descr="logo.gif"/>
          <p:cNvPicPr>
            <a:picLocks noChangeAspect="1"/>
          </p:cNvPicPr>
          <p:nvPr/>
        </p:nvPicPr>
        <p:blipFill>
          <a:blip r:embed="rId4"/>
          <a:stretch>
            <a:fillRect/>
          </a:stretch>
        </p:blipFill>
        <p:spPr>
          <a:xfrm>
            <a:off x="428596" y="4000504"/>
            <a:ext cx="1493520" cy="403860"/>
          </a:xfrm>
          <a:prstGeom prst="rect">
            <a:avLst/>
          </a:prstGeom>
        </p:spPr>
      </p:pic>
      <p:sp>
        <p:nvSpPr>
          <p:cNvPr id="11" name="Rechteck 10"/>
          <p:cNvSpPr/>
          <p:nvPr/>
        </p:nvSpPr>
        <p:spPr>
          <a:xfrm>
            <a:off x="2357422" y="4214818"/>
            <a:ext cx="6143668" cy="646331"/>
          </a:xfrm>
          <a:prstGeom prst="rect">
            <a:avLst/>
          </a:prstGeom>
        </p:spPr>
        <p:txBody>
          <a:bodyPr wrap="square">
            <a:spAutoFit/>
          </a:bodyPr>
          <a:lstStyle/>
          <a:p>
            <a:r>
              <a:rPr lang="de-DE" dirty="0" smtClean="0"/>
              <a:t>http://www.infragistics.com/dotnet/netadvantage/wpf/xamribbon.aspx#Overview</a:t>
            </a:r>
            <a:endParaRPr lang="de-DE" dirty="0"/>
          </a:p>
        </p:txBody>
      </p:sp>
      <p:sp>
        <p:nvSpPr>
          <p:cNvPr id="12" name="Rechteck 11"/>
          <p:cNvSpPr/>
          <p:nvPr/>
        </p:nvSpPr>
        <p:spPr>
          <a:xfrm>
            <a:off x="2500298" y="3786190"/>
            <a:ext cx="2000264" cy="646331"/>
          </a:xfrm>
          <a:prstGeom prst="rect">
            <a:avLst/>
          </a:prstGeom>
        </p:spPr>
        <p:txBody>
          <a:bodyPr wrap="square">
            <a:spAutoFit/>
          </a:bodyPr>
          <a:lstStyle/>
          <a:p>
            <a:r>
              <a:rPr lang="de-DE" b="1" dirty="0" err="1" smtClean="0"/>
              <a:t>xamRibbon</a:t>
            </a:r>
            <a:r>
              <a:rPr lang="de-DE" dirty="0" smtClean="0"/>
              <a:t/>
            </a:r>
            <a:br>
              <a:rPr lang="de-DE" dirty="0" smtClean="0"/>
            </a:br>
            <a:endParaRPr lang="de-DE" dirty="0"/>
          </a:p>
        </p:txBody>
      </p:sp>
      <p:sp>
        <p:nvSpPr>
          <p:cNvPr id="13" name="Rechteck 12"/>
          <p:cNvSpPr/>
          <p:nvPr/>
        </p:nvSpPr>
        <p:spPr>
          <a:xfrm>
            <a:off x="2428860" y="5643578"/>
            <a:ext cx="6357982" cy="369332"/>
          </a:xfrm>
          <a:prstGeom prst="rect">
            <a:avLst/>
          </a:prstGeom>
        </p:spPr>
        <p:txBody>
          <a:bodyPr wrap="square">
            <a:spAutoFit/>
          </a:bodyPr>
          <a:lstStyle/>
          <a:p>
            <a:r>
              <a:rPr lang="de-DE" dirty="0" smtClean="0"/>
              <a:t>http://www.codeproject.com/KB/WPF/ribboncontrol.aspx</a:t>
            </a:r>
            <a:endParaRPr lang="de-DE" dirty="0"/>
          </a:p>
        </p:txBody>
      </p:sp>
      <p:sp>
        <p:nvSpPr>
          <p:cNvPr id="14" name="Rechteck 13"/>
          <p:cNvSpPr/>
          <p:nvPr/>
        </p:nvSpPr>
        <p:spPr>
          <a:xfrm>
            <a:off x="2500298" y="5286388"/>
            <a:ext cx="3647152" cy="369332"/>
          </a:xfrm>
          <a:prstGeom prst="rect">
            <a:avLst/>
          </a:prstGeom>
        </p:spPr>
        <p:txBody>
          <a:bodyPr wrap="none">
            <a:spAutoFit/>
          </a:bodyPr>
          <a:lstStyle/>
          <a:p>
            <a:r>
              <a:rPr lang="de-DE" b="1" dirty="0" smtClean="0"/>
              <a:t>WPF C# </a:t>
            </a:r>
            <a:r>
              <a:rPr lang="de-DE" b="1" dirty="0" err="1" smtClean="0"/>
              <a:t>Ribbon</a:t>
            </a:r>
            <a:r>
              <a:rPr lang="de-DE" b="1" dirty="0" smtClean="0"/>
              <a:t> </a:t>
            </a:r>
            <a:r>
              <a:rPr lang="de-DE" b="1" dirty="0" err="1" smtClean="0"/>
              <a:t>Control</a:t>
            </a:r>
            <a:r>
              <a:rPr lang="de-DE" b="1" dirty="0" smtClean="0"/>
              <a:t> Library</a:t>
            </a:r>
            <a:endParaRPr lang="de-DE" dirty="0"/>
          </a:p>
        </p:txBody>
      </p:sp>
      <p:pic>
        <p:nvPicPr>
          <p:cNvPr id="15" name="Grafik 14" descr="codeproject.jpg"/>
          <p:cNvPicPr>
            <a:picLocks noChangeAspect="1"/>
          </p:cNvPicPr>
          <p:nvPr/>
        </p:nvPicPr>
        <p:blipFill>
          <a:blip r:embed="rId5"/>
          <a:stretch>
            <a:fillRect/>
          </a:stretch>
        </p:blipFill>
        <p:spPr>
          <a:xfrm>
            <a:off x="571472" y="5000636"/>
            <a:ext cx="1143000" cy="1143000"/>
          </a:xfrm>
          <a:prstGeom prst="rect">
            <a:avLst/>
          </a:prstGeom>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WinForms</a:t>
            </a:r>
            <a:r>
              <a:rPr lang="de-DE" dirty="0" smtClean="0"/>
              <a:t> </a:t>
            </a:r>
            <a:endParaRPr lang="de-DE" dirty="0"/>
          </a:p>
        </p:txBody>
      </p:sp>
      <p:sp>
        <p:nvSpPr>
          <p:cNvPr id="3" name="Inhaltsplatzhalter 2"/>
          <p:cNvSpPr>
            <a:spLocks noGrp="1"/>
          </p:cNvSpPr>
          <p:nvPr>
            <p:ph sz="quarter" idx="13"/>
          </p:nvPr>
        </p:nvSpPr>
        <p:spPr/>
        <p:txBody>
          <a:bodyPr/>
          <a:lstStyle/>
          <a:p>
            <a:r>
              <a:rPr lang="de-DE" dirty="0" smtClean="0"/>
              <a:t>N</a:t>
            </a:r>
            <a:r>
              <a:rPr lang="de-DE" dirty="0" smtClean="0"/>
              <a:t>ur 3rd </a:t>
            </a:r>
            <a:r>
              <a:rPr lang="de-DE" dirty="0" err="1" smtClean="0"/>
              <a:t>Parties</a:t>
            </a:r>
            <a:endParaRPr lang="de-DE" dirty="0" smtClean="0"/>
          </a:p>
          <a:p>
            <a:pPr>
              <a:buNone/>
            </a:pPr>
            <a:endParaRPr lang="de-DE" dirty="0" smtClean="0"/>
          </a:p>
        </p:txBody>
      </p:sp>
      <p:pic>
        <p:nvPicPr>
          <p:cNvPr id="4" name="Grafik 3" descr="6CA9EB6P2CANVF2RHCAGMWH8QCA1ABQGLCAM6RS3SCAO3Y364CALBCCFVCAFEQ0SPCA0VOZI1CA1XSW9NCAFJUHMZCA3E8SCACAAY1FTACA2YFIC8CAMPS330CACMXKR0CANHX3X4CAJ55UXNCA198YSZ.jpg"/>
          <p:cNvPicPr>
            <a:picLocks noChangeAspect="1"/>
          </p:cNvPicPr>
          <p:nvPr/>
        </p:nvPicPr>
        <p:blipFill>
          <a:blip r:embed="rId2"/>
          <a:stretch>
            <a:fillRect/>
          </a:stretch>
        </p:blipFill>
        <p:spPr>
          <a:xfrm>
            <a:off x="571472" y="2500306"/>
            <a:ext cx="1143000" cy="388620"/>
          </a:xfrm>
          <a:prstGeom prst="rect">
            <a:avLst/>
          </a:prstGeom>
        </p:spPr>
      </p:pic>
      <p:pic>
        <p:nvPicPr>
          <p:cNvPr id="5" name="Grafik 4" descr="BCARDMNNRCANH5R1DCA5IQIGTCA7ON0P4CA25PWLKCAWUCEZ8CAAAVKVVCA1Z35C2CABJ7Q8ZCAJW2NZ3CAGWN33BCAH1M8H9CAU5KC8VCA4Q8Z1YCA5NOC8PCAGSGKLTCAVMU63KCA2V1OAACAXCLI62.jpg"/>
          <p:cNvPicPr>
            <a:picLocks noChangeAspect="1"/>
          </p:cNvPicPr>
          <p:nvPr/>
        </p:nvPicPr>
        <p:blipFill>
          <a:blip r:embed="rId3"/>
          <a:stretch>
            <a:fillRect/>
          </a:stretch>
        </p:blipFill>
        <p:spPr>
          <a:xfrm>
            <a:off x="571472" y="3286124"/>
            <a:ext cx="1071570" cy="1071570"/>
          </a:xfrm>
          <a:prstGeom prst="rect">
            <a:avLst/>
          </a:prstGeom>
        </p:spPr>
      </p:pic>
      <p:sp>
        <p:nvSpPr>
          <p:cNvPr id="6" name="Rechteck 5"/>
          <p:cNvSpPr/>
          <p:nvPr/>
        </p:nvSpPr>
        <p:spPr>
          <a:xfrm>
            <a:off x="2357422" y="2786058"/>
            <a:ext cx="6000792" cy="369332"/>
          </a:xfrm>
          <a:prstGeom prst="rect">
            <a:avLst/>
          </a:prstGeom>
        </p:spPr>
        <p:txBody>
          <a:bodyPr wrap="square">
            <a:spAutoFit/>
          </a:bodyPr>
          <a:lstStyle/>
          <a:p>
            <a:r>
              <a:rPr lang="de-DE" dirty="0" smtClean="0"/>
              <a:t>http://www.telerik.com/products/winforms/ribbonbar.aspx</a:t>
            </a:r>
            <a:endParaRPr lang="de-DE" dirty="0"/>
          </a:p>
        </p:txBody>
      </p:sp>
      <p:sp>
        <p:nvSpPr>
          <p:cNvPr id="7" name="Rechteck 6"/>
          <p:cNvSpPr/>
          <p:nvPr/>
        </p:nvSpPr>
        <p:spPr>
          <a:xfrm>
            <a:off x="2357422" y="3714752"/>
            <a:ext cx="6500842" cy="646331"/>
          </a:xfrm>
          <a:prstGeom prst="rect">
            <a:avLst/>
          </a:prstGeom>
        </p:spPr>
        <p:txBody>
          <a:bodyPr wrap="square">
            <a:spAutoFit/>
          </a:bodyPr>
          <a:lstStyle/>
          <a:p>
            <a:r>
              <a:rPr lang="de-DE" dirty="0" smtClean="0"/>
              <a:t>http://www.devexpress.com/Products/NET/Controls/WinForms/Bars/features_ribbon.xml</a:t>
            </a:r>
            <a:endParaRPr lang="de-DE" dirty="0"/>
          </a:p>
        </p:txBody>
      </p:sp>
      <p:sp>
        <p:nvSpPr>
          <p:cNvPr id="8" name="Rechteck 7"/>
          <p:cNvSpPr/>
          <p:nvPr/>
        </p:nvSpPr>
        <p:spPr>
          <a:xfrm>
            <a:off x="2357422" y="4500570"/>
            <a:ext cx="1928826" cy="646331"/>
          </a:xfrm>
          <a:prstGeom prst="rect">
            <a:avLst/>
          </a:prstGeom>
        </p:spPr>
        <p:txBody>
          <a:bodyPr wrap="square">
            <a:spAutoFit/>
          </a:bodyPr>
          <a:lstStyle/>
          <a:p>
            <a:r>
              <a:rPr lang="de-DE" b="1" dirty="0" smtClean="0"/>
              <a:t>Krypton </a:t>
            </a:r>
            <a:r>
              <a:rPr lang="de-DE" b="1" dirty="0" err="1" smtClean="0"/>
              <a:t>Ribbon</a:t>
            </a:r>
            <a:r>
              <a:rPr lang="de-DE" dirty="0" smtClean="0"/>
              <a:t/>
            </a:r>
            <a:br>
              <a:rPr lang="de-DE" dirty="0" smtClean="0"/>
            </a:br>
            <a:endParaRPr lang="de-DE" dirty="0"/>
          </a:p>
        </p:txBody>
      </p:sp>
      <p:sp>
        <p:nvSpPr>
          <p:cNvPr id="9" name="Rechteck 8"/>
          <p:cNvSpPr/>
          <p:nvPr/>
        </p:nvSpPr>
        <p:spPr>
          <a:xfrm>
            <a:off x="2357422" y="4857760"/>
            <a:ext cx="6429420" cy="369332"/>
          </a:xfrm>
          <a:prstGeom prst="rect">
            <a:avLst/>
          </a:prstGeom>
        </p:spPr>
        <p:txBody>
          <a:bodyPr wrap="square">
            <a:spAutoFit/>
          </a:bodyPr>
          <a:lstStyle/>
          <a:p>
            <a:r>
              <a:rPr lang="de-DE" dirty="0" smtClean="0"/>
              <a:t>http://www.componentfactory.com/windows-forms-ribbon.php</a:t>
            </a:r>
            <a:endParaRPr lang="de-DE" dirty="0"/>
          </a:p>
        </p:txBody>
      </p:sp>
      <p:pic>
        <p:nvPicPr>
          <p:cNvPr id="7169" name="Picture 1" descr="http://www.devexpress.com/App_Themes/DX/PT/rptl.gif"/>
          <p:cNvPicPr>
            <a:picLocks noChangeAspect="1" noChangeArrowheads="1"/>
          </p:cNvPicPr>
          <p:nvPr/>
        </p:nvPicPr>
        <p:blipFill>
          <a:blip r:embed="rId4"/>
          <a:srcRect/>
          <a:stretch>
            <a:fillRect/>
          </a:stretch>
        </p:blipFill>
        <p:spPr bwMode="auto">
          <a:xfrm>
            <a:off x="0" y="0"/>
            <a:ext cx="57150" cy="47625"/>
          </a:xfrm>
          <a:prstGeom prst="rect">
            <a:avLst/>
          </a:prstGeom>
          <a:noFill/>
        </p:spPr>
      </p:pic>
      <p:pic>
        <p:nvPicPr>
          <p:cNvPr id="7170" name="Picture 2" descr="http://www.devexpress.com/App_Themes/DX/PT/rptr.gif"/>
          <p:cNvPicPr>
            <a:picLocks noChangeAspect="1" noChangeArrowheads="1"/>
          </p:cNvPicPr>
          <p:nvPr/>
        </p:nvPicPr>
        <p:blipFill>
          <a:blip r:embed="rId5"/>
          <a:srcRect/>
          <a:stretch>
            <a:fillRect/>
          </a:stretch>
        </p:blipFill>
        <p:spPr bwMode="auto">
          <a:xfrm>
            <a:off x="0" y="0"/>
            <a:ext cx="57150" cy="47625"/>
          </a:xfrm>
          <a:prstGeom prst="rect">
            <a:avLst/>
          </a:prstGeom>
          <a:noFill/>
        </p:spPr>
      </p:pic>
      <p:sp>
        <p:nvSpPr>
          <p:cNvPr id="13" name="Rechteck 12"/>
          <p:cNvSpPr/>
          <p:nvPr/>
        </p:nvSpPr>
        <p:spPr>
          <a:xfrm>
            <a:off x="2357422" y="3357562"/>
            <a:ext cx="1285884" cy="646331"/>
          </a:xfrm>
          <a:prstGeom prst="rect">
            <a:avLst/>
          </a:prstGeom>
        </p:spPr>
        <p:txBody>
          <a:bodyPr wrap="square">
            <a:spAutoFit/>
          </a:bodyPr>
          <a:lstStyle/>
          <a:p>
            <a:r>
              <a:rPr lang="de-DE" b="1" dirty="0" err="1" smtClean="0"/>
              <a:t>XtraBars</a:t>
            </a:r>
            <a:r>
              <a:rPr lang="de-DE" dirty="0" smtClean="0"/>
              <a:t/>
            </a:r>
            <a:br>
              <a:rPr lang="de-DE" dirty="0" smtClean="0"/>
            </a:br>
            <a:endParaRPr lang="de-DE" dirty="0"/>
          </a:p>
        </p:txBody>
      </p:sp>
      <p:sp>
        <p:nvSpPr>
          <p:cNvPr id="14" name="Rechteck 13"/>
          <p:cNvSpPr/>
          <p:nvPr/>
        </p:nvSpPr>
        <p:spPr>
          <a:xfrm>
            <a:off x="2357422" y="2500306"/>
            <a:ext cx="1928826" cy="369332"/>
          </a:xfrm>
          <a:prstGeom prst="rect">
            <a:avLst/>
          </a:prstGeom>
        </p:spPr>
        <p:txBody>
          <a:bodyPr wrap="square">
            <a:spAutoFit/>
          </a:bodyPr>
          <a:lstStyle/>
          <a:p>
            <a:r>
              <a:rPr lang="de-DE" b="1" dirty="0" err="1" smtClean="0"/>
              <a:t>RadRibbonBar</a:t>
            </a:r>
            <a:endParaRPr lang="de-DE" dirty="0"/>
          </a:p>
        </p:txBody>
      </p:sp>
      <p:pic>
        <p:nvPicPr>
          <p:cNvPr id="15" name="Grafik 14" descr="logo-black.gif"/>
          <p:cNvPicPr>
            <a:picLocks noChangeAspect="1"/>
          </p:cNvPicPr>
          <p:nvPr/>
        </p:nvPicPr>
        <p:blipFill>
          <a:blip r:embed="rId6"/>
          <a:stretch>
            <a:fillRect/>
          </a:stretch>
        </p:blipFill>
        <p:spPr>
          <a:xfrm>
            <a:off x="571472" y="5643578"/>
            <a:ext cx="1531620" cy="419100"/>
          </a:xfrm>
          <a:prstGeom prst="rect">
            <a:avLst/>
          </a:prstGeom>
        </p:spPr>
      </p:pic>
      <p:sp>
        <p:nvSpPr>
          <p:cNvPr id="16" name="Rechteck 15"/>
          <p:cNvSpPr/>
          <p:nvPr/>
        </p:nvSpPr>
        <p:spPr>
          <a:xfrm>
            <a:off x="2357422" y="5429264"/>
            <a:ext cx="2000264" cy="646331"/>
          </a:xfrm>
          <a:prstGeom prst="rect">
            <a:avLst/>
          </a:prstGeom>
        </p:spPr>
        <p:txBody>
          <a:bodyPr wrap="square">
            <a:spAutoFit/>
          </a:bodyPr>
          <a:lstStyle/>
          <a:p>
            <a:r>
              <a:rPr lang="de-DE" b="1" dirty="0" err="1" smtClean="0"/>
              <a:t>SandRibbon</a:t>
            </a:r>
            <a:r>
              <a:rPr lang="de-DE" dirty="0" smtClean="0"/>
              <a:t/>
            </a:r>
            <a:br>
              <a:rPr lang="de-DE" dirty="0" smtClean="0"/>
            </a:br>
            <a:endParaRPr lang="de-DE" dirty="0"/>
          </a:p>
        </p:txBody>
      </p:sp>
      <p:sp>
        <p:nvSpPr>
          <p:cNvPr id="18" name="Rechteck 17"/>
          <p:cNvSpPr/>
          <p:nvPr/>
        </p:nvSpPr>
        <p:spPr>
          <a:xfrm>
            <a:off x="2357422" y="5786454"/>
            <a:ext cx="6286544" cy="369332"/>
          </a:xfrm>
          <a:prstGeom prst="rect">
            <a:avLst/>
          </a:prstGeom>
        </p:spPr>
        <p:txBody>
          <a:bodyPr wrap="square">
            <a:spAutoFit/>
          </a:bodyPr>
          <a:lstStyle/>
          <a:p>
            <a:r>
              <a:rPr lang="de-DE" dirty="0" smtClean="0"/>
              <a:t>http://www.divelements.com/net/controls/sandribbon/</a:t>
            </a:r>
            <a:endParaRPr lang="de-DE"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Silverlight</a:t>
            </a:r>
            <a:endParaRPr lang="de-DE" dirty="0"/>
          </a:p>
        </p:txBody>
      </p:sp>
      <p:pic>
        <p:nvPicPr>
          <p:cNvPr id="108546" name="Picture 2"/>
          <p:cNvPicPr>
            <a:picLocks noChangeAspect="1" noChangeArrowheads="1"/>
          </p:cNvPicPr>
          <p:nvPr/>
        </p:nvPicPr>
        <p:blipFill>
          <a:blip r:embed="rId2"/>
          <a:srcRect/>
          <a:stretch>
            <a:fillRect/>
          </a:stretch>
        </p:blipFill>
        <p:spPr bwMode="auto">
          <a:xfrm>
            <a:off x="1214414" y="1571612"/>
            <a:ext cx="6883400" cy="48831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Lizensierung</a:t>
            </a:r>
            <a:endParaRPr lang="de-DE" dirty="0"/>
          </a:p>
        </p:txBody>
      </p:sp>
      <p:pic>
        <p:nvPicPr>
          <p:cNvPr id="107522" name="Picture 2"/>
          <p:cNvPicPr>
            <a:picLocks noChangeAspect="1" noChangeArrowheads="1"/>
          </p:cNvPicPr>
          <p:nvPr/>
        </p:nvPicPr>
        <p:blipFill>
          <a:blip r:embed="rId2"/>
          <a:srcRect/>
          <a:stretch>
            <a:fillRect/>
          </a:stretch>
        </p:blipFill>
        <p:spPr bwMode="auto">
          <a:xfrm>
            <a:off x="285720" y="1643050"/>
            <a:ext cx="8450780" cy="400052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Grafik 6" descr="RibbonEel2.jpg"/>
          <p:cNvPicPr>
            <a:picLocks noChangeAspect="1"/>
          </p:cNvPicPr>
          <p:nvPr/>
        </p:nvPicPr>
        <p:blipFill>
          <a:blip r:embed="rId2"/>
          <a:stretch>
            <a:fillRect/>
          </a:stretch>
        </p:blipFill>
        <p:spPr>
          <a:xfrm>
            <a:off x="0" y="0"/>
            <a:ext cx="9144000" cy="6858000"/>
          </a:xfrm>
          <a:prstGeom prst="rect">
            <a:avLst/>
          </a:prstGeom>
        </p:spPr>
      </p:pic>
      <p:sp>
        <p:nvSpPr>
          <p:cNvPr id="8" name="Rechteck 7"/>
          <p:cNvSpPr/>
          <p:nvPr/>
        </p:nvSpPr>
        <p:spPr>
          <a:xfrm>
            <a:off x="3286116" y="6488668"/>
            <a:ext cx="5857884" cy="369332"/>
          </a:xfrm>
          <a:prstGeom prst="rect">
            <a:avLst/>
          </a:prstGeom>
        </p:spPr>
        <p:txBody>
          <a:bodyPr wrap="square">
            <a:spAutoFit/>
          </a:bodyPr>
          <a:lstStyle/>
          <a:p>
            <a:r>
              <a:rPr lang="de-DE" dirty="0" smtClean="0"/>
              <a:t>http://www.flickr.com/photos/syngnathidae/1892944119</a:t>
            </a:r>
            <a:endParaRPr lang="de-DE"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http://</a:t>
            </a:r>
            <a:r>
              <a:rPr lang="de-DE" sz="1800" dirty="0" smtClean="0"/>
              <a:t>www.microsoftio.com</a:t>
            </a:r>
            <a:r>
              <a:rPr lang="de-DE" sz="2000" dirty="0" smtClean="0"/>
              <a:t>/</a:t>
            </a:r>
            <a:r>
              <a:rPr lang="de-DE" dirty="0" smtClean="0"/>
              <a:t>officeUI/license</a:t>
            </a:r>
            <a:endParaRPr lang="de-DE" dirty="0"/>
          </a:p>
        </p:txBody>
      </p:sp>
      <p:pic>
        <p:nvPicPr>
          <p:cNvPr id="105474" name="Picture 2"/>
          <p:cNvPicPr>
            <a:picLocks noChangeAspect="1" noChangeArrowheads="1"/>
          </p:cNvPicPr>
          <p:nvPr/>
        </p:nvPicPr>
        <p:blipFill>
          <a:blip r:embed="rId2"/>
          <a:srcRect/>
          <a:stretch>
            <a:fillRect/>
          </a:stretch>
        </p:blipFill>
        <p:spPr bwMode="auto">
          <a:xfrm>
            <a:off x="1285852" y="1643050"/>
            <a:ext cx="6874838" cy="464347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t>http://</a:t>
            </a:r>
            <a:r>
              <a:rPr lang="de-DE" sz="1800" dirty="0" smtClean="0"/>
              <a:t>www.microsoftio.com</a:t>
            </a:r>
            <a:r>
              <a:rPr lang="de-DE" dirty="0" smtClean="0"/>
              <a:t>/officeUI/evaluation</a:t>
            </a:r>
            <a:endParaRPr lang="de-DE" dirty="0"/>
          </a:p>
        </p:txBody>
      </p:sp>
      <p:pic>
        <p:nvPicPr>
          <p:cNvPr id="106498" name="Picture 2"/>
          <p:cNvPicPr>
            <a:picLocks noChangeAspect="1" noChangeArrowheads="1"/>
          </p:cNvPicPr>
          <p:nvPr/>
        </p:nvPicPr>
        <p:blipFill>
          <a:blip r:embed="rId2"/>
          <a:srcRect/>
          <a:stretch>
            <a:fillRect/>
          </a:stretch>
        </p:blipFill>
        <p:spPr bwMode="auto">
          <a:xfrm>
            <a:off x="1071538" y="1571611"/>
            <a:ext cx="7000924" cy="484176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FAQ</a:t>
            </a:r>
            <a:endParaRPr lang="de-DE" dirty="0"/>
          </a:p>
        </p:txBody>
      </p:sp>
      <p:sp>
        <p:nvSpPr>
          <p:cNvPr id="3" name="Inhaltsplatzhalter 2"/>
          <p:cNvSpPr>
            <a:spLocks noGrp="1"/>
          </p:cNvSpPr>
          <p:nvPr>
            <p:ph sz="quarter" idx="13"/>
          </p:nvPr>
        </p:nvSpPr>
        <p:spPr/>
        <p:txBody>
          <a:bodyPr/>
          <a:lstStyle/>
          <a:p>
            <a:r>
              <a:rPr lang="de-DE" dirty="0" smtClean="0"/>
              <a:t>Warum Lizensierung und </a:t>
            </a:r>
            <a:r>
              <a:rPr lang="de-DE" dirty="0" err="1" smtClean="0"/>
              <a:t>Guidlines</a:t>
            </a:r>
            <a:r>
              <a:rPr lang="de-DE" dirty="0" smtClean="0"/>
              <a:t>?</a:t>
            </a:r>
          </a:p>
          <a:p>
            <a:pPr lvl="1"/>
            <a:r>
              <a:rPr lang="de-DE" dirty="0" smtClean="0"/>
              <a:t>Schutz der IP (</a:t>
            </a:r>
            <a:r>
              <a:rPr lang="de-DE" dirty="0" err="1" smtClean="0"/>
              <a:t>interlectual</a:t>
            </a:r>
            <a:r>
              <a:rPr lang="de-DE" dirty="0" smtClean="0"/>
              <a:t> </a:t>
            </a:r>
            <a:r>
              <a:rPr lang="de-DE" dirty="0" err="1" smtClean="0"/>
              <a:t>property</a:t>
            </a:r>
            <a:r>
              <a:rPr lang="de-DE" dirty="0" smtClean="0"/>
              <a:t>)</a:t>
            </a:r>
          </a:p>
          <a:p>
            <a:pPr lvl="1"/>
            <a:r>
              <a:rPr lang="de-DE" dirty="0" smtClean="0"/>
              <a:t>Angst vor Office Nachahmern.</a:t>
            </a:r>
          </a:p>
          <a:p>
            <a:pPr lvl="1"/>
            <a:endParaRPr lang="de-DE" sz="2000" dirty="0" smtClean="0"/>
          </a:p>
          <a:p>
            <a:r>
              <a:rPr lang="de-DE" dirty="0" smtClean="0"/>
              <a:t>Wer brauch eine Lizenz?</a:t>
            </a:r>
          </a:p>
          <a:p>
            <a:pPr lvl="1"/>
            <a:r>
              <a:rPr lang="de-DE" dirty="0" smtClean="0"/>
              <a:t>Jeder der ein </a:t>
            </a:r>
            <a:r>
              <a:rPr lang="de-DE" dirty="0" err="1" smtClean="0"/>
              <a:t>Ribbon</a:t>
            </a:r>
            <a:r>
              <a:rPr lang="de-DE" dirty="0" smtClean="0"/>
              <a:t> verwenden will</a:t>
            </a:r>
          </a:p>
          <a:p>
            <a:endParaRPr lang="de-DE" sz="2400" dirty="0" smtClean="0"/>
          </a:p>
          <a:p>
            <a:r>
              <a:rPr lang="de-DE" dirty="0" smtClean="0"/>
              <a:t>Kostet das was?</a:t>
            </a:r>
          </a:p>
          <a:p>
            <a:pPr lvl="1"/>
            <a:r>
              <a:rPr lang="de-DE" dirty="0" smtClean="0"/>
              <a:t>Nein</a:t>
            </a:r>
            <a:endParaRPr lang="de-DE"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FAQ</a:t>
            </a:r>
            <a:endParaRPr lang="de-DE" dirty="0"/>
          </a:p>
        </p:txBody>
      </p:sp>
      <p:sp>
        <p:nvSpPr>
          <p:cNvPr id="3" name="Inhaltsplatzhalter 2"/>
          <p:cNvSpPr>
            <a:spLocks noGrp="1"/>
          </p:cNvSpPr>
          <p:nvPr>
            <p:ph sz="quarter" idx="13"/>
          </p:nvPr>
        </p:nvSpPr>
        <p:spPr/>
        <p:txBody>
          <a:bodyPr/>
          <a:lstStyle/>
          <a:p>
            <a:r>
              <a:rPr lang="de-DE" dirty="0" smtClean="0"/>
              <a:t>Wer bekommt eine Lizenz?</a:t>
            </a:r>
          </a:p>
          <a:p>
            <a:pPr lvl="1"/>
            <a:r>
              <a:rPr lang="de-DE" dirty="0" smtClean="0"/>
              <a:t>Jeder, außer Office Nachahmer (Word, Excel, Access, etc.)</a:t>
            </a:r>
          </a:p>
          <a:p>
            <a:endParaRPr lang="de-DE" dirty="0" smtClean="0"/>
          </a:p>
          <a:p>
            <a:r>
              <a:rPr lang="de-DE" dirty="0" smtClean="0"/>
              <a:t>Ist die Lizenz nur für Windows </a:t>
            </a:r>
            <a:r>
              <a:rPr lang="de-DE" dirty="0" err="1" smtClean="0"/>
              <a:t>Apps</a:t>
            </a:r>
            <a:r>
              <a:rPr lang="de-DE" dirty="0" smtClean="0"/>
              <a:t>?</a:t>
            </a:r>
          </a:p>
          <a:p>
            <a:pPr lvl="1"/>
            <a:r>
              <a:rPr lang="de-DE" dirty="0" smtClean="0"/>
              <a:t>Nein, für jede Plattform.</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FAQ</a:t>
            </a:r>
            <a:endParaRPr lang="de-DE" dirty="0"/>
          </a:p>
        </p:txBody>
      </p:sp>
      <p:sp>
        <p:nvSpPr>
          <p:cNvPr id="3" name="Inhaltsplatzhalter 2"/>
          <p:cNvSpPr>
            <a:spLocks noGrp="1"/>
          </p:cNvSpPr>
          <p:nvPr>
            <p:ph sz="quarter" idx="13"/>
          </p:nvPr>
        </p:nvSpPr>
        <p:spPr/>
        <p:txBody>
          <a:bodyPr/>
          <a:lstStyle/>
          <a:p>
            <a:r>
              <a:rPr lang="de-DE" dirty="0" smtClean="0"/>
              <a:t>Können Webanwendungen eine Lizenz erhalten?</a:t>
            </a:r>
          </a:p>
          <a:p>
            <a:pPr lvl="1"/>
            <a:r>
              <a:rPr lang="de-DE" dirty="0" smtClean="0"/>
              <a:t>NEIN, Websites haben eine andere </a:t>
            </a:r>
            <a:r>
              <a:rPr lang="de-DE" dirty="0" err="1" smtClean="0"/>
              <a:t>user</a:t>
            </a:r>
            <a:r>
              <a:rPr lang="de-DE" dirty="0" smtClean="0"/>
              <a:t> </a:t>
            </a:r>
            <a:r>
              <a:rPr lang="de-DE" dirty="0" err="1" smtClean="0"/>
              <a:t>experience</a:t>
            </a:r>
            <a:endParaRPr lang="de-DE" dirty="0" smtClean="0"/>
          </a:p>
          <a:p>
            <a:pPr lvl="1"/>
            <a:r>
              <a:rPr lang="de-DE" dirty="0" err="1" smtClean="0"/>
              <a:t>Silverlight</a:t>
            </a:r>
            <a:r>
              <a:rPr lang="de-DE" dirty="0" smtClean="0"/>
              <a:t>???</a:t>
            </a:r>
            <a:endParaRPr lang="de-DE"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License</a:t>
            </a:r>
            <a:r>
              <a:rPr lang="de-DE" dirty="0" smtClean="0"/>
              <a:t> Agreement §3.b.</a:t>
            </a:r>
            <a:endParaRPr lang="de-DE" dirty="0"/>
          </a:p>
        </p:txBody>
      </p:sp>
      <p:sp>
        <p:nvSpPr>
          <p:cNvPr id="3" name="Inhaltsplatzhalter 2"/>
          <p:cNvSpPr>
            <a:spLocks noGrp="1"/>
          </p:cNvSpPr>
          <p:nvPr>
            <p:ph sz="quarter" idx="13"/>
          </p:nvPr>
        </p:nvSpPr>
        <p:spPr/>
        <p:txBody>
          <a:bodyPr/>
          <a:lstStyle/>
          <a:p>
            <a:pPr>
              <a:buNone/>
            </a:pPr>
            <a:r>
              <a:rPr lang="de-DE" dirty="0" smtClean="0"/>
              <a:t>	</a:t>
            </a:r>
            <a:r>
              <a:rPr lang="de-DE" dirty="0" err="1" smtClean="0"/>
              <a:t>Your</a:t>
            </a:r>
            <a:r>
              <a:rPr lang="de-DE" dirty="0" smtClean="0"/>
              <a:t> UI must </a:t>
            </a:r>
            <a:r>
              <a:rPr lang="de-DE" dirty="0" err="1" smtClean="0"/>
              <a:t>comply</a:t>
            </a:r>
            <a:r>
              <a:rPr lang="de-DE" dirty="0" smtClean="0"/>
              <a:t> </a:t>
            </a:r>
            <a:r>
              <a:rPr lang="de-DE" dirty="0" err="1" smtClean="0"/>
              <a:t>with</a:t>
            </a:r>
            <a:r>
              <a:rPr lang="de-DE" dirty="0" smtClean="0"/>
              <a:t> </a:t>
            </a:r>
            <a:r>
              <a:rPr lang="de-DE" dirty="0" err="1" smtClean="0"/>
              <a:t>the</a:t>
            </a:r>
            <a:r>
              <a:rPr lang="de-DE" dirty="0" smtClean="0"/>
              <a:t> Design </a:t>
            </a:r>
            <a:r>
              <a:rPr lang="de-DE" dirty="0" err="1" smtClean="0"/>
              <a:t>Guidlines</a:t>
            </a:r>
            <a:r>
              <a:rPr lang="de-DE" dirty="0" smtClean="0"/>
              <a:t>.</a:t>
            </a:r>
          </a:p>
          <a:p>
            <a:pPr>
              <a:buNone/>
            </a:pPr>
            <a:r>
              <a:rPr lang="de-DE" dirty="0" smtClean="0"/>
              <a:t>	…</a:t>
            </a:r>
          </a:p>
          <a:p>
            <a:pPr>
              <a:buNone/>
            </a:pPr>
            <a:r>
              <a:rPr lang="de-DE" dirty="0" smtClean="0"/>
              <a:t>	</a:t>
            </a:r>
            <a:r>
              <a:rPr lang="de-DE" dirty="0" err="1" smtClean="0"/>
              <a:t>If</a:t>
            </a:r>
            <a:r>
              <a:rPr lang="de-DE" dirty="0" smtClean="0"/>
              <a:t> Microsoft </a:t>
            </a:r>
            <a:r>
              <a:rPr lang="de-DE" dirty="0" err="1" smtClean="0"/>
              <a:t>notifies</a:t>
            </a:r>
            <a:r>
              <a:rPr lang="de-DE" dirty="0" smtClean="0"/>
              <a:t> </a:t>
            </a:r>
            <a:r>
              <a:rPr lang="de-DE" dirty="0" err="1" smtClean="0"/>
              <a:t>you</a:t>
            </a:r>
            <a:r>
              <a:rPr lang="de-DE" dirty="0" smtClean="0"/>
              <a:t>, </a:t>
            </a:r>
            <a:r>
              <a:rPr lang="de-DE" dirty="0" err="1" smtClean="0"/>
              <a:t>you</a:t>
            </a:r>
            <a:r>
              <a:rPr lang="de-DE" dirty="0" smtClean="0"/>
              <a:t> will </a:t>
            </a:r>
            <a:r>
              <a:rPr lang="de-DE" dirty="0" err="1" smtClean="0"/>
              <a:t>make</a:t>
            </a:r>
            <a:r>
              <a:rPr lang="de-DE" dirty="0" smtClean="0"/>
              <a:t> </a:t>
            </a:r>
            <a:r>
              <a:rPr lang="de-DE" dirty="0" err="1" smtClean="0"/>
              <a:t>the</a:t>
            </a:r>
            <a:r>
              <a:rPr lang="de-DE" dirty="0" smtClean="0"/>
              <a:t> </a:t>
            </a:r>
            <a:r>
              <a:rPr lang="de-DE" dirty="0" err="1" smtClean="0"/>
              <a:t>changes</a:t>
            </a:r>
            <a:r>
              <a:rPr lang="de-DE" dirty="0" smtClean="0"/>
              <a:t> </a:t>
            </a:r>
            <a:r>
              <a:rPr lang="de-DE" dirty="0" err="1" smtClean="0"/>
              <a:t>to</a:t>
            </a:r>
            <a:r>
              <a:rPr lang="de-DE" dirty="0" smtClean="0"/>
              <a:t> </a:t>
            </a:r>
            <a:r>
              <a:rPr lang="de-DE" dirty="0" err="1" smtClean="0"/>
              <a:t>comply</a:t>
            </a:r>
            <a:r>
              <a:rPr lang="de-DE" dirty="0" smtClean="0"/>
              <a:t> als </a:t>
            </a:r>
            <a:r>
              <a:rPr lang="de-DE" dirty="0" err="1" smtClean="0"/>
              <a:t>soon</a:t>
            </a:r>
            <a:r>
              <a:rPr lang="de-DE" dirty="0" smtClean="0"/>
              <a:t> </a:t>
            </a:r>
            <a:r>
              <a:rPr lang="de-DE" dirty="0" err="1" smtClean="0"/>
              <a:t>as</a:t>
            </a:r>
            <a:r>
              <a:rPr lang="de-DE" dirty="0" smtClean="0"/>
              <a:t> </a:t>
            </a:r>
            <a:r>
              <a:rPr lang="de-DE" dirty="0" err="1" smtClean="0"/>
              <a:t>us</a:t>
            </a:r>
            <a:r>
              <a:rPr lang="de-DE" dirty="0" smtClean="0"/>
              <a:t> </a:t>
            </a:r>
            <a:r>
              <a:rPr lang="de-DE" dirty="0" err="1" smtClean="0"/>
              <a:t>can</a:t>
            </a:r>
            <a:r>
              <a:rPr lang="de-DE" dirty="0" smtClean="0"/>
              <a:t>, but </a:t>
            </a:r>
            <a:r>
              <a:rPr lang="de-DE" dirty="0" err="1" smtClean="0"/>
              <a:t>no</a:t>
            </a:r>
            <a:r>
              <a:rPr lang="de-DE" dirty="0" smtClean="0"/>
              <a:t> </a:t>
            </a:r>
            <a:r>
              <a:rPr lang="de-DE" dirty="0" err="1" smtClean="0"/>
              <a:t>later</a:t>
            </a:r>
            <a:r>
              <a:rPr lang="de-DE" dirty="0" smtClean="0"/>
              <a:t> </a:t>
            </a:r>
            <a:r>
              <a:rPr lang="de-DE" dirty="0" err="1" smtClean="0"/>
              <a:t>then</a:t>
            </a:r>
            <a:r>
              <a:rPr lang="de-DE" dirty="0" smtClean="0"/>
              <a:t> 6 </a:t>
            </a:r>
            <a:r>
              <a:rPr lang="de-DE" dirty="0" err="1" smtClean="0"/>
              <a:t>month</a:t>
            </a:r>
            <a:r>
              <a:rPr lang="de-DE" dirty="0" smtClean="0"/>
              <a:t>.</a:t>
            </a:r>
            <a:endParaRPr lang="de-DE"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sz="quarter"/>
          </p:nvPr>
        </p:nvSpPr>
        <p:spPr/>
        <p:txBody>
          <a:bodyPr/>
          <a:lstStyle/>
          <a:p>
            <a:r>
              <a:rPr lang="de-DE" dirty="0" err="1" smtClean="0"/>
              <a:t>the</a:t>
            </a:r>
            <a:r>
              <a:rPr lang="de-DE" dirty="0" smtClean="0"/>
              <a:t> </a:t>
            </a:r>
            <a:r>
              <a:rPr lang="de-DE" dirty="0" err="1" smtClean="0"/>
              <a:t>rib·bon</a:t>
            </a:r>
            <a:r>
              <a:rPr lang="de-DE" dirty="0" smtClean="0"/>
              <a:t> [ˈ</a:t>
            </a:r>
            <a:r>
              <a:rPr lang="de-DE" dirty="0" err="1" smtClean="0"/>
              <a:t>rɪbən</a:t>
            </a:r>
            <a:r>
              <a:rPr lang="de-DE" dirty="0" smtClean="0"/>
              <a:t>]</a:t>
            </a:r>
            <a:endParaRPr lang="de-DE" dirty="0"/>
          </a:p>
        </p:txBody>
      </p:sp>
      <p:sp>
        <p:nvSpPr>
          <p:cNvPr id="5" name="Untertitel 4"/>
          <p:cNvSpPr>
            <a:spLocks noGrp="1"/>
          </p:cNvSpPr>
          <p:nvPr>
            <p:ph type="subTitle" sz="quarter" idx="1"/>
          </p:nvPr>
        </p:nvSpPr>
        <p:spPr/>
        <p:txBody>
          <a:bodyPr/>
          <a:lstStyle/>
          <a:p>
            <a:r>
              <a:rPr lang="de-DE" dirty="0" smtClean="0"/>
              <a:t>Jetzt kann‘s los gehen</a:t>
            </a:r>
            <a:endParaRPr lang="de-DE"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descr="Reisefuehrer_Weltwunder_2007.jpg"/>
          <p:cNvPicPr>
            <a:picLocks noGrp="1" noChangeAspect="1"/>
          </p:cNvPicPr>
          <p:nvPr>
            <p:ph idx="1"/>
          </p:nvPr>
        </p:nvPicPr>
        <p:blipFill>
          <a:blip r:embed="rId2"/>
          <a:stretch>
            <a:fillRect/>
          </a:stretch>
        </p:blipFill>
        <p:spPr>
          <a:xfrm>
            <a:off x="0" y="0"/>
            <a:ext cx="9144000" cy="6858000"/>
          </a:xfrm>
        </p:spPr>
      </p:pic>
      <p:sp>
        <p:nvSpPr>
          <p:cNvPr id="2" name="Titel 1"/>
          <p:cNvSpPr>
            <a:spLocks noGrp="1"/>
          </p:cNvSpPr>
          <p:nvPr>
            <p:ph type="title"/>
          </p:nvPr>
        </p:nvSpPr>
        <p:spPr>
          <a:xfrm>
            <a:off x="0" y="0"/>
            <a:ext cx="8785225" cy="950900"/>
          </a:xfrm>
        </p:spPr>
        <p:txBody>
          <a:bodyPr/>
          <a:lstStyle/>
          <a:p>
            <a:r>
              <a:rPr lang="de-DE" dirty="0" smtClean="0"/>
              <a:t>gut geführt</a:t>
            </a:r>
            <a:endParaRPr lang="de-DE" dirty="0"/>
          </a:p>
        </p:txBody>
      </p:sp>
      <p:sp>
        <p:nvSpPr>
          <p:cNvPr id="5" name="Rechteck 4"/>
          <p:cNvSpPr/>
          <p:nvPr/>
        </p:nvSpPr>
        <p:spPr>
          <a:xfrm>
            <a:off x="1071538" y="6488668"/>
            <a:ext cx="8072462" cy="369332"/>
          </a:xfrm>
          <a:prstGeom prst="rect">
            <a:avLst/>
          </a:prstGeom>
        </p:spPr>
        <p:txBody>
          <a:bodyPr wrap="square">
            <a:spAutoFit/>
          </a:bodyPr>
          <a:lstStyle/>
          <a:p>
            <a:r>
              <a:rPr lang="de-DE" dirty="0" smtClean="0"/>
              <a:t>http://www.mairdumont.com/de/presse/Reisefuehrer_Weltwunder_2007.JPG</a:t>
            </a:r>
            <a:endParaRPr lang="de-DE" dirty="0"/>
          </a:p>
        </p:txBody>
      </p:sp>
      <p:pic>
        <p:nvPicPr>
          <p:cNvPr id="6" name="Grafik 5" descr="0811853659_large.jpg"/>
          <p:cNvPicPr>
            <a:picLocks noChangeAspect="1"/>
          </p:cNvPicPr>
          <p:nvPr/>
        </p:nvPicPr>
        <p:blipFill>
          <a:blip r:embed="rId3"/>
          <a:stretch>
            <a:fillRect/>
          </a:stretch>
        </p:blipFill>
        <p:spPr>
          <a:xfrm>
            <a:off x="4643438" y="2428868"/>
            <a:ext cx="2071702" cy="3154033"/>
          </a:xfrm>
          <a:prstGeom prst="rect">
            <a:avLst/>
          </a:prstGeom>
        </p:spPr>
      </p:pic>
      <p:pic>
        <p:nvPicPr>
          <p:cNvPr id="7" name="Grafik 6" descr="1427007141_b2c4055d25.jpg"/>
          <p:cNvPicPr>
            <a:picLocks noChangeAspect="1"/>
          </p:cNvPicPr>
          <p:nvPr/>
        </p:nvPicPr>
        <p:blipFill>
          <a:blip r:embed="rId4"/>
          <a:stretch>
            <a:fillRect/>
          </a:stretch>
        </p:blipFill>
        <p:spPr>
          <a:xfrm>
            <a:off x="2285984" y="1571612"/>
            <a:ext cx="1956816" cy="30480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Entscheidung für das </a:t>
            </a:r>
            <a:r>
              <a:rPr lang="de-DE" dirty="0" err="1" smtClean="0"/>
              <a:t>Ribbon</a:t>
            </a:r>
            <a:endParaRPr lang="de-DE" dirty="0"/>
          </a:p>
        </p:txBody>
      </p:sp>
      <p:sp>
        <p:nvSpPr>
          <p:cNvPr id="3" name="Inhaltsplatzhalter 2"/>
          <p:cNvSpPr>
            <a:spLocks noGrp="1"/>
          </p:cNvSpPr>
          <p:nvPr>
            <p:ph sz="quarter" idx="13"/>
          </p:nvPr>
        </p:nvSpPr>
        <p:spPr/>
        <p:txBody>
          <a:bodyPr/>
          <a:lstStyle/>
          <a:p>
            <a:r>
              <a:rPr lang="de-DE" dirty="0" smtClean="0"/>
              <a:t>Wohl durchdachte Entscheidung</a:t>
            </a:r>
          </a:p>
          <a:p>
            <a:r>
              <a:rPr lang="de-DE" dirty="0" smtClean="0"/>
              <a:t>Ablehnung durch User</a:t>
            </a:r>
          </a:p>
          <a:p>
            <a:r>
              <a:rPr lang="de-DE" dirty="0" smtClean="0"/>
              <a:t>Viel Arbeit</a:t>
            </a:r>
          </a:p>
          <a:p>
            <a:r>
              <a:rPr lang="de-DE" dirty="0" smtClean="0"/>
              <a:t>Nicht jede Anwendung ist für das </a:t>
            </a:r>
            <a:r>
              <a:rPr lang="de-DE" dirty="0" err="1" smtClean="0"/>
              <a:t>Ribbon</a:t>
            </a:r>
            <a:r>
              <a:rPr lang="de-DE" dirty="0" smtClean="0"/>
              <a:t> geeignet</a:t>
            </a:r>
          </a:p>
          <a:p>
            <a:pPr lvl="1"/>
            <a:r>
              <a:rPr lang="de-DE" dirty="0" smtClean="0"/>
              <a:t>z.B. Grafikprogramme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Nicht geeignet</a:t>
            </a:r>
            <a:endParaRPr lang="de-DE" dirty="0"/>
          </a:p>
        </p:txBody>
      </p:sp>
      <p:pic>
        <p:nvPicPr>
          <p:cNvPr id="4" name="Grafik 3" descr="Cc872782_Ribbon02(en-us,MSDN_10).png"/>
          <p:cNvPicPr>
            <a:picLocks noChangeAspect="1"/>
          </p:cNvPicPr>
          <p:nvPr/>
        </p:nvPicPr>
        <p:blipFill>
          <a:blip r:embed="rId2"/>
          <a:stretch>
            <a:fillRect/>
          </a:stretch>
        </p:blipFill>
        <p:spPr>
          <a:xfrm>
            <a:off x="1714480" y="1928802"/>
            <a:ext cx="5885870" cy="392909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Grafik 1" descr="DogRibbon.jpg"/>
          <p:cNvPicPr>
            <a:picLocks noChangeAspect="1"/>
          </p:cNvPicPr>
          <p:nvPr/>
        </p:nvPicPr>
        <p:blipFill>
          <a:blip r:embed="rId2"/>
          <a:stretch>
            <a:fillRect/>
          </a:stretch>
        </p:blipFill>
        <p:spPr>
          <a:xfrm>
            <a:off x="0" y="0"/>
            <a:ext cx="9144000" cy="6858000"/>
          </a:xfrm>
          <a:prstGeom prst="rect">
            <a:avLst/>
          </a:prstGeom>
        </p:spPr>
      </p:pic>
      <p:sp>
        <p:nvSpPr>
          <p:cNvPr id="3" name="Rechteck 2"/>
          <p:cNvSpPr/>
          <p:nvPr/>
        </p:nvSpPr>
        <p:spPr>
          <a:xfrm>
            <a:off x="0" y="6488668"/>
            <a:ext cx="6286512" cy="369332"/>
          </a:xfrm>
          <a:prstGeom prst="rect">
            <a:avLst/>
          </a:prstGeom>
        </p:spPr>
        <p:txBody>
          <a:bodyPr wrap="square">
            <a:spAutoFit/>
          </a:bodyPr>
          <a:lstStyle/>
          <a:p>
            <a:r>
              <a:rPr lang="de-DE" dirty="0" smtClean="0"/>
              <a:t>http://farm1.static.flickr.com/45/111725666_6a98094035.jpg</a:t>
            </a:r>
            <a:endParaRPr lang="de-DE"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a:t>
            </a:r>
            <a:r>
              <a:rPr lang="de-DE" dirty="0" err="1" smtClean="0"/>
              <a:t>Commands</a:t>
            </a:r>
            <a:endParaRPr lang="de-DE" dirty="0"/>
          </a:p>
        </p:txBody>
      </p:sp>
      <p:sp>
        <p:nvSpPr>
          <p:cNvPr id="3" name="Inhaltsplatzhalter 2"/>
          <p:cNvSpPr>
            <a:spLocks noGrp="1"/>
          </p:cNvSpPr>
          <p:nvPr>
            <p:ph sz="quarter" idx="13"/>
          </p:nvPr>
        </p:nvSpPr>
        <p:spPr/>
        <p:txBody>
          <a:bodyPr/>
          <a:lstStyle/>
          <a:p>
            <a:r>
              <a:rPr lang="de-DE" dirty="0" smtClean="0"/>
              <a:t>Redundante </a:t>
            </a:r>
            <a:r>
              <a:rPr lang="de-DE" dirty="0" err="1" smtClean="0"/>
              <a:t>Commands</a:t>
            </a:r>
            <a:r>
              <a:rPr lang="de-DE" dirty="0" smtClean="0"/>
              <a:t> </a:t>
            </a:r>
            <a:r>
              <a:rPr lang="de-DE" dirty="0" smtClean="0"/>
              <a:t>entfernen</a:t>
            </a:r>
          </a:p>
          <a:p>
            <a:r>
              <a:rPr lang="de-DE" dirty="0" smtClean="0"/>
              <a:t>Die am häufigsten verwendeten </a:t>
            </a:r>
            <a:r>
              <a:rPr lang="de-DE" dirty="0" err="1" smtClean="0"/>
              <a:t>Commands</a:t>
            </a:r>
            <a:r>
              <a:rPr lang="de-DE" dirty="0" smtClean="0"/>
              <a:t> jeweils in die Mitte eines Tabs stecken.</a:t>
            </a:r>
          </a:p>
          <a:p>
            <a:r>
              <a:rPr lang="de-DE" dirty="0" err="1" smtClean="0"/>
              <a:t>Commands</a:t>
            </a:r>
            <a:r>
              <a:rPr lang="de-DE" dirty="0" smtClean="0"/>
              <a:t> aus Dialogen in den </a:t>
            </a:r>
            <a:r>
              <a:rPr lang="de-DE" dirty="0" err="1" smtClean="0"/>
              <a:t>Ribbon</a:t>
            </a:r>
            <a:r>
              <a:rPr lang="de-DE" dirty="0" smtClean="0"/>
              <a:t> stecken.</a:t>
            </a:r>
          </a:p>
          <a:p>
            <a:r>
              <a:rPr lang="de-DE" dirty="0" smtClean="0"/>
              <a:t>Erweiterte Optionen in Dialogen belassen</a:t>
            </a:r>
          </a:p>
          <a:p>
            <a:pPr>
              <a:buNone/>
            </a:pPr>
            <a:endParaRPr lang="de-DE" dirty="0" smtClean="0"/>
          </a:p>
        </p:txBody>
      </p:sp>
      <p:sp>
        <p:nvSpPr>
          <p:cNvPr id="4" name="Ovale Legende 3"/>
          <p:cNvSpPr/>
          <p:nvPr/>
        </p:nvSpPr>
        <p:spPr>
          <a:xfrm>
            <a:off x="4286248" y="642918"/>
            <a:ext cx="4643470" cy="1000132"/>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dirty="0" smtClean="0"/>
              <a:t>Nicht immer konsistent in den </a:t>
            </a:r>
            <a:r>
              <a:rPr lang="de-DE" dirty="0" err="1" smtClean="0"/>
              <a:t>Guidelines</a:t>
            </a:r>
            <a:r>
              <a:rPr lang="de-DE" dirty="0" smtClean="0"/>
              <a:t> und Office</a:t>
            </a:r>
            <a:endParaRPr lang="de-DE"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Commands</a:t>
            </a:r>
            <a:r>
              <a:rPr lang="de-DE" dirty="0" smtClean="0"/>
              <a:t> in der Mitte platzieren</a:t>
            </a:r>
            <a:endParaRPr lang="de-DE" dirty="0"/>
          </a:p>
        </p:txBody>
      </p:sp>
      <p:pic>
        <p:nvPicPr>
          <p:cNvPr id="4" name="Grafik 3" descr="Cc872782_Ribbon36(en-us,MSDN_10).png"/>
          <p:cNvPicPr>
            <a:picLocks noChangeAspect="1"/>
          </p:cNvPicPr>
          <p:nvPr/>
        </p:nvPicPr>
        <p:blipFill>
          <a:blip r:embed="rId2"/>
          <a:stretch>
            <a:fillRect/>
          </a:stretch>
        </p:blipFill>
        <p:spPr>
          <a:xfrm>
            <a:off x="0" y="1810407"/>
            <a:ext cx="9144000" cy="3237186"/>
          </a:xfrm>
          <a:prstGeom prst="rect">
            <a:avLst/>
          </a:prstGeom>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t>
            </a:r>
            <a:r>
              <a:rPr lang="de-DE" dirty="0" smtClean="0"/>
              <a:t>1.1 </a:t>
            </a:r>
            <a:r>
              <a:rPr lang="de-DE" dirty="0" err="1" smtClean="0"/>
              <a:t>Commands</a:t>
            </a:r>
            <a:r>
              <a:rPr lang="de-DE" dirty="0" smtClean="0"/>
              <a:t> </a:t>
            </a:r>
            <a:r>
              <a:rPr lang="de-DE" dirty="0" err="1" smtClean="0"/>
              <a:t>Labeling</a:t>
            </a:r>
            <a:endParaRPr lang="de-DE" dirty="0"/>
          </a:p>
        </p:txBody>
      </p:sp>
      <p:pic>
        <p:nvPicPr>
          <p:cNvPr id="4" name="Inhaltsplatzhalter 3" descr="Cc872782_Ribbon17(en-us,MSDN_10).png"/>
          <p:cNvPicPr>
            <a:picLocks noGrp="1" noChangeAspect="1"/>
          </p:cNvPicPr>
          <p:nvPr>
            <p:ph sz="quarter" idx="13"/>
          </p:nvPr>
        </p:nvPicPr>
        <p:blipFill>
          <a:blip r:embed="rId2"/>
          <a:stretch>
            <a:fillRect/>
          </a:stretch>
        </p:blipFill>
        <p:spPr>
          <a:xfrm>
            <a:off x="857224" y="5072074"/>
            <a:ext cx="5993651" cy="812698"/>
          </a:xfrm>
        </p:spPr>
      </p:pic>
      <p:pic>
        <p:nvPicPr>
          <p:cNvPr id="5" name="Grafik 4" descr="Cc872782_Ribbon18(en-us,MSDN_10).png"/>
          <p:cNvPicPr>
            <a:picLocks noChangeAspect="1"/>
          </p:cNvPicPr>
          <p:nvPr/>
        </p:nvPicPr>
        <p:blipFill>
          <a:blip r:embed="rId3"/>
          <a:stretch>
            <a:fillRect/>
          </a:stretch>
        </p:blipFill>
        <p:spPr>
          <a:xfrm>
            <a:off x="928662" y="2643182"/>
            <a:ext cx="2552381" cy="749206"/>
          </a:xfrm>
          <a:prstGeom prst="rect">
            <a:avLst/>
          </a:prstGeom>
        </p:spPr>
      </p:pic>
      <p:sp>
        <p:nvSpPr>
          <p:cNvPr id="7" name="Inhaltsplatzhalter 2"/>
          <p:cNvSpPr txBox="1">
            <a:spLocks/>
          </p:cNvSpPr>
          <p:nvPr/>
        </p:nvSpPr>
        <p:spPr bwMode="auto">
          <a:xfrm>
            <a:off x="457200" y="16002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3538" lvl="0" indent="-363538">
              <a:spcBef>
                <a:spcPct val="20000"/>
              </a:spcBef>
              <a:buClr>
                <a:srgbClr val="F69200"/>
              </a:buClr>
              <a:buFont typeface="Wingdings" pitchFamily="2" charset="2"/>
              <a:buChar char="§"/>
              <a:defRPr/>
            </a:pPr>
            <a:r>
              <a:rPr lang="de-DE" sz="3200" kern="0" dirty="0" smtClean="0">
                <a:solidFill>
                  <a:srgbClr val="000000"/>
                </a:solidFill>
              </a:rPr>
              <a:t>Diese </a:t>
            </a:r>
            <a:r>
              <a:rPr lang="de-DE" sz="3200" kern="0" dirty="0" err="1" smtClean="0">
                <a:solidFill>
                  <a:srgbClr val="000000"/>
                </a:solidFill>
              </a:rPr>
              <a:t>Commands</a:t>
            </a:r>
            <a:r>
              <a:rPr lang="de-DE" sz="3200" kern="0" dirty="0" smtClean="0">
                <a:solidFill>
                  <a:srgbClr val="000000"/>
                </a:solidFill>
              </a:rPr>
              <a:t> brauchen eine Beschriftung:</a:t>
            </a:r>
          </a:p>
          <a:p>
            <a:pPr marL="363538" marR="0" lvl="0" indent="-363538" algn="l" defTabSz="914400" rtl="0" eaLnBrk="1" fontAlgn="base" latinLnBrk="0" hangingPunct="1">
              <a:lnSpc>
                <a:spcPct val="100000"/>
              </a:lnSpc>
              <a:spcBef>
                <a:spcPct val="20000"/>
              </a:spcBef>
              <a:spcAft>
                <a:spcPct val="0"/>
              </a:spcAft>
              <a:buClr>
                <a:srgbClr val="F69200"/>
              </a:buClr>
              <a:buSzTx/>
              <a:buFont typeface="Wingdings" pitchFamily="2" charset="2"/>
              <a:buChar char="§"/>
              <a:tabLst/>
              <a:defRPr/>
            </a:pPr>
            <a:endParaRPr kumimoji="0" lang="de-DE" sz="3200" b="0" i="0" u="none" strike="noStrike" kern="0" cap="none" spc="0" normalizeH="0" baseline="0" noProof="0" dirty="0" smtClean="0">
              <a:ln>
                <a:noFill/>
              </a:ln>
              <a:solidFill>
                <a:srgbClr val="000000"/>
              </a:solidFill>
              <a:effectLst/>
              <a:uLnTx/>
              <a:uFillTx/>
              <a:latin typeface="+mn-lt"/>
              <a:ea typeface="+mn-ea"/>
              <a:cs typeface="+mn-cs"/>
            </a:endParaRPr>
          </a:p>
          <a:p>
            <a:pPr marL="363538" marR="0" lvl="0" indent="-363538" algn="l" defTabSz="914400" rtl="0" eaLnBrk="1" fontAlgn="base" latinLnBrk="0" hangingPunct="1">
              <a:lnSpc>
                <a:spcPct val="100000"/>
              </a:lnSpc>
              <a:spcBef>
                <a:spcPct val="20000"/>
              </a:spcBef>
              <a:spcAft>
                <a:spcPct val="0"/>
              </a:spcAft>
              <a:buClr>
                <a:srgbClr val="F69200"/>
              </a:buClr>
              <a:buSzTx/>
              <a:buFont typeface="Wingdings" pitchFamily="2" charset="2"/>
              <a:buChar char="§"/>
              <a:tabLst/>
              <a:defRPr/>
            </a:pPr>
            <a:endParaRPr lang="de-DE" sz="3200" kern="0" dirty="0" smtClean="0">
              <a:solidFill>
                <a:srgbClr val="000000"/>
              </a:solidFill>
              <a:latin typeface="+mn-lt"/>
            </a:endParaRPr>
          </a:p>
          <a:p>
            <a:pPr marL="363538" marR="0" lvl="0" indent="-363538" algn="l" defTabSz="914400" rtl="0" eaLnBrk="1" fontAlgn="base" latinLnBrk="0" hangingPunct="1">
              <a:lnSpc>
                <a:spcPct val="100000"/>
              </a:lnSpc>
              <a:spcBef>
                <a:spcPct val="20000"/>
              </a:spcBef>
              <a:spcAft>
                <a:spcPct val="0"/>
              </a:spcAft>
              <a:buClr>
                <a:srgbClr val="F69200"/>
              </a:buClr>
              <a:buSzTx/>
              <a:buFont typeface="Wingdings" pitchFamily="2" charset="2"/>
              <a:buChar char="§"/>
              <a:tabLst/>
              <a:defRPr/>
            </a:pPr>
            <a:r>
              <a:rPr kumimoji="0" lang="de-DE" sz="3200" b="0" i="0" u="none" strike="noStrike" kern="0" cap="none" spc="0" normalizeH="0" baseline="0" noProof="0" dirty="0" smtClean="0">
                <a:ln>
                  <a:noFill/>
                </a:ln>
                <a:solidFill>
                  <a:srgbClr val="000000"/>
                </a:solidFill>
                <a:effectLst/>
                <a:uLnTx/>
                <a:uFillTx/>
                <a:latin typeface="+mn-lt"/>
                <a:ea typeface="+mn-ea"/>
                <a:cs typeface="+mn-cs"/>
              </a:rPr>
              <a:t>Diese </a:t>
            </a:r>
            <a:r>
              <a:rPr kumimoji="0" lang="de-DE" sz="3200" b="0" i="0" u="none" strike="noStrike" kern="0" cap="none" spc="0" normalizeH="0" baseline="0" noProof="0" dirty="0" err="1" smtClean="0">
                <a:ln>
                  <a:noFill/>
                </a:ln>
                <a:solidFill>
                  <a:srgbClr val="000000"/>
                </a:solidFill>
                <a:effectLst/>
                <a:uLnTx/>
                <a:uFillTx/>
                <a:latin typeface="+mn-lt"/>
                <a:ea typeface="+mn-ea"/>
                <a:cs typeface="+mn-cs"/>
              </a:rPr>
              <a:t>Commands</a:t>
            </a:r>
            <a:r>
              <a:rPr kumimoji="0" lang="de-DE" sz="3200" b="0" i="0" u="none" strike="noStrike" kern="0" cap="none" spc="0" normalizeH="0" baseline="0" noProof="0" dirty="0" smtClean="0">
                <a:ln>
                  <a:noFill/>
                </a:ln>
                <a:solidFill>
                  <a:srgbClr val="000000"/>
                </a:solidFill>
                <a:effectLst/>
                <a:uLnTx/>
                <a:uFillTx/>
                <a:latin typeface="+mn-lt"/>
                <a:ea typeface="+mn-ea"/>
                <a:cs typeface="+mn-cs"/>
              </a:rPr>
              <a:t> brauchen nicht beschriftet zu werden:</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2 Enhanced </a:t>
            </a:r>
            <a:r>
              <a:rPr lang="de-DE" dirty="0" err="1" smtClean="0"/>
              <a:t>Tooltips</a:t>
            </a:r>
            <a:endParaRPr lang="de-DE" dirty="0"/>
          </a:p>
        </p:txBody>
      </p:sp>
      <p:pic>
        <p:nvPicPr>
          <p:cNvPr id="4" name="Inhaltsplatzhalter 3" descr="Cc872782_Ribbon25(en-us,MSDN_10).png"/>
          <p:cNvPicPr>
            <a:picLocks noGrp="1" noChangeAspect="1"/>
          </p:cNvPicPr>
          <p:nvPr>
            <p:ph sz="quarter" idx="13"/>
          </p:nvPr>
        </p:nvPicPr>
        <p:blipFill>
          <a:blip r:embed="rId2"/>
          <a:stretch>
            <a:fillRect/>
          </a:stretch>
        </p:blipFill>
        <p:spPr>
          <a:xfrm>
            <a:off x="1571604" y="2786058"/>
            <a:ext cx="4266667" cy="3758730"/>
          </a:xfrm>
        </p:spPr>
      </p:pic>
      <p:sp>
        <p:nvSpPr>
          <p:cNvPr id="5" name="Inhaltsplatzhalter 2"/>
          <p:cNvSpPr txBox="1">
            <a:spLocks/>
          </p:cNvSpPr>
          <p:nvPr/>
        </p:nvSpPr>
        <p:spPr bwMode="auto">
          <a:xfrm>
            <a:off x="457200" y="1600200"/>
            <a:ext cx="8229600" cy="1400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3538" lvl="0" indent="-363538">
              <a:spcBef>
                <a:spcPct val="20000"/>
              </a:spcBef>
              <a:buClr>
                <a:srgbClr val="F69200"/>
              </a:buClr>
              <a:buFont typeface="Wingdings" pitchFamily="2" charset="2"/>
              <a:buChar char="§"/>
              <a:defRPr/>
            </a:pPr>
            <a:r>
              <a:rPr lang="de-DE" sz="3200" kern="0" dirty="0" err="1" smtClean="0">
                <a:solidFill>
                  <a:srgbClr val="000000"/>
                </a:solidFill>
              </a:rPr>
              <a:t>ToolTips</a:t>
            </a:r>
            <a:r>
              <a:rPr lang="de-DE" sz="3200" kern="0" dirty="0" smtClean="0">
                <a:solidFill>
                  <a:srgbClr val="000000"/>
                </a:solidFill>
              </a:rPr>
              <a:t> mit Bildern und Erklärung</a:t>
            </a:r>
          </a:p>
          <a:p>
            <a:pPr marL="363538" lvl="0" indent="-363538">
              <a:spcBef>
                <a:spcPct val="20000"/>
              </a:spcBef>
              <a:buClr>
                <a:srgbClr val="F69200"/>
              </a:buClr>
              <a:buFont typeface="Wingdings" pitchFamily="2" charset="2"/>
              <a:buChar char="§"/>
              <a:defRPr/>
            </a:pPr>
            <a:r>
              <a:rPr lang="de-DE" sz="3200" kern="0" dirty="0" smtClean="0">
                <a:solidFill>
                  <a:srgbClr val="000000"/>
                </a:solidFill>
              </a:rPr>
              <a:t>Es guckt eh keiner in die Hilfe</a:t>
            </a:r>
          </a:p>
          <a:p>
            <a:pPr marL="363538" lvl="0" indent="-363538">
              <a:spcBef>
                <a:spcPct val="20000"/>
              </a:spcBef>
              <a:buClr>
                <a:srgbClr val="F69200"/>
              </a:buClr>
              <a:buFont typeface="Wingdings" pitchFamily="2" charset="2"/>
              <a:buChar char="§"/>
              <a:defRPr/>
            </a:pPr>
            <a:endParaRPr lang="de-DE" sz="3200" kern="0" dirty="0" smtClean="0">
              <a:solidFill>
                <a:srgbClr val="000000"/>
              </a:solidFill>
            </a:endParaRPr>
          </a:p>
          <a:p>
            <a:pPr marL="363538" marR="0" lvl="0" indent="-363538" algn="l" defTabSz="914400" rtl="0" eaLnBrk="1" fontAlgn="base" latinLnBrk="0" hangingPunct="1">
              <a:lnSpc>
                <a:spcPct val="100000"/>
              </a:lnSpc>
              <a:spcBef>
                <a:spcPct val="20000"/>
              </a:spcBef>
              <a:spcAft>
                <a:spcPct val="0"/>
              </a:spcAft>
              <a:buClr>
                <a:srgbClr val="F69200"/>
              </a:buClr>
              <a:buSzTx/>
              <a:buFont typeface="Wingdings" pitchFamily="2" charset="2"/>
              <a:buChar char="§"/>
              <a:tabLst/>
              <a:defRPr/>
            </a:pPr>
            <a:endParaRPr kumimoji="0" lang="de-DE" sz="3200" b="0" i="0" u="none" strike="noStrike" kern="0" cap="none" spc="0" normalizeH="0" baseline="0" noProof="0" dirty="0" smtClean="0">
              <a:ln>
                <a:noFill/>
              </a:ln>
              <a:solidFill>
                <a:srgbClr val="000000"/>
              </a:solidFill>
              <a:effectLst/>
              <a:uLnTx/>
              <a:uFillTx/>
              <a:latin typeface="+mn-lt"/>
              <a:ea typeface="+mn-ea"/>
              <a:cs typeface="+mn-cs"/>
            </a:endParaRPr>
          </a:p>
          <a:p>
            <a:pPr marL="363538" marR="0" lvl="0" indent="-363538" algn="l" defTabSz="914400" rtl="0" eaLnBrk="1" fontAlgn="base" latinLnBrk="0" hangingPunct="1">
              <a:lnSpc>
                <a:spcPct val="100000"/>
              </a:lnSpc>
              <a:spcBef>
                <a:spcPct val="20000"/>
              </a:spcBef>
              <a:spcAft>
                <a:spcPct val="0"/>
              </a:spcAft>
              <a:buClr>
                <a:srgbClr val="F69200"/>
              </a:buClr>
              <a:buSzTx/>
              <a:tabLst/>
              <a:defRPr/>
            </a:pPr>
            <a:endParaRPr kumimoji="0" lang="de-DE" sz="3200" b="0" i="0" u="none" strike="noStrike" kern="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#3 Tabs und Groups</a:t>
            </a:r>
            <a:endParaRPr lang="de-DE" dirty="0"/>
          </a:p>
        </p:txBody>
      </p:sp>
      <p:sp>
        <p:nvSpPr>
          <p:cNvPr id="3" name="Inhaltsplatzhalter 2"/>
          <p:cNvSpPr>
            <a:spLocks noGrp="1"/>
          </p:cNvSpPr>
          <p:nvPr>
            <p:ph sz="quarter" idx="13"/>
          </p:nvPr>
        </p:nvSpPr>
        <p:spPr/>
        <p:txBody>
          <a:bodyPr/>
          <a:lstStyle/>
          <a:p>
            <a:r>
              <a:rPr lang="de-DE" dirty="0" err="1" smtClean="0"/>
              <a:t>m</a:t>
            </a:r>
            <a:r>
              <a:rPr lang="de-DE" dirty="0" err="1" smtClean="0"/>
              <a:t>ax</a:t>
            </a:r>
            <a:r>
              <a:rPr lang="de-DE" dirty="0" smtClean="0"/>
              <a:t> 5-10 Tabs</a:t>
            </a:r>
          </a:p>
          <a:p>
            <a:r>
              <a:rPr lang="de-DE" dirty="0" smtClean="0"/>
              <a:t>Nichtssagende Namen vermeiden</a:t>
            </a:r>
          </a:p>
          <a:p>
            <a:pPr lvl="1"/>
            <a:r>
              <a:rPr lang="de-DE" dirty="0" smtClean="0"/>
              <a:t>Tools, Optionen, Extras, </a:t>
            </a:r>
            <a:r>
              <a:rPr lang="de-DE" dirty="0" err="1" smtClean="0"/>
              <a:t>Advanced</a:t>
            </a:r>
            <a:endParaRPr lang="de-DE" dirty="0" smtClean="0"/>
          </a:p>
          <a:p>
            <a:r>
              <a:rPr lang="de-DE" dirty="0" smtClean="0"/>
              <a:t>Standardtabs aus Office verwenden</a:t>
            </a:r>
          </a:p>
          <a:p>
            <a:pPr lvl="1"/>
            <a:r>
              <a:rPr lang="de-DE" dirty="0" smtClean="0"/>
              <a:t>Start, Bearbeiten, Einfügen, Diagramme</a:t>
            </a:r>
          </a:p>
          <a:p>
            <a:r>
              <a:rPr lang="de-DE" dirty="0" smtClean="0"/>
              <a:t>Standardgroups aus Office verwenden</a:t>
            </a:r>
          </a:p>
          <a:p>
            <a:pPr lvl="1"/>
            <a:r>
              <a:rPr lang="de-DE" dirty="0" smtClean="0"/>
              <a:t>Clipboard, Font, </a:t>
            </a:r>
            <a:r>
              <a:rPr lang="de-DE" dirty="0" err="1" smtClean="0"/>
              <a:t>Themes</a:t>
            </a:r>
            <a:r>
              <a:rPr lang="de-DE" dirty="0" smtClean="0"/>
              <a:t>, Zoom</a:t>
            </a:r>
          </a:p>
          <a:p>
            <a:pPr lvl="1">
              <a:buNone/>
            </a:pPr>
            <a:endParaRPr lang="de-DE"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 </a:t>
            </a:r>
            <a:r>
              <a:rPr lang="de-DE" dirty="0" err="1" smtClean="0"/>
              <a:t>Application</a:t>
            </a:r>
            <a:r>
              <a:rPr lang="de-DE" dirty="0" smtClean="0"/>
              <a:t> Button</a:t>
            </a:r>
            <a:endParaRPr lang="de-DE" dirty="0"/>
          </a:p>
        </p:txBody>
      </p:sp>
      <p:sp>
        <p:nvSpPr>
          <p:cNvPr id="3" name="Inhaltsplatzhalter 2"/>
          <p:cNvSpPr>
            <a:spLocks noGrp="1"/>
          </p:cNvSpPr>
          <p:nvPr>
            <p:ph sz="quarter" idx="13"/>
          </p:nvPr>
        </p:nvSpPr>
        <p:spPr/>
        <p:txBody>
          <a:bodyPr/>
          <a:lstStyle/>
          <a:p>
            <a:r>
              <a:rPr lang="de-DE" dirty="0" smtClean="0"/>
              <a:t>Anwendungsbezogene </a:t>
            </a:r>
            <a:r>
              <a:rPr lang="de-DE" dirty="0" err="1" smtClean="0"/>
              <a:t>Commands</a:t>
            </a:r>
            <a:endParaRPr lang="de-DE" dirty="0" smtClean="0"/>
          </a:p>
          <a:p>
            <a:pPr lvl="1"/>
            <a:r>
              <a:rPr lang="de-DE" dirty="0" smtClean="0"/>
              <a:t>New</a:t>
            </a:r>
          </a:p>
          <a:p>
            <a:pPr lvl="1"/>
            <a:r>
              <a:rPr lang="de-DE" dirty="0" smtClean="0"/>
              <a:t>Open</a:t>
            </a:r>
          </a:p>
          <a:p>
            <a:pPr lvl="1"/>
            <a:r>
              <a:rPr lang="de-DE" dirty="0" smtClean="0"/>
              <a:t>Save</a:t>
            </a:r>
          </a:p>
          <a:p>
            <a:pPr lvl="1"/>
            <a:r>
              <a:rPr lang="de-DE" dirty="0" smtClean="0"/>
              <a:t>Print</a:t>
            </a:r>
            <a:endParaRPr lang="de-DE" dirty="0" smtClean="0"/>
          </a:p>
          <a:p>
            <a:endParaRPr lang="de-DE" dirty="0" smtClean="0"/>
          </a:p>
          <a:p>
            <a:r>
              <a:rPr lang="de-DE" dirty="0" smtClean="0"/>
              <a:t>Auch über die QuickAccessToolBar steuerbar!</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#5 QuickAccess </a:t>
            </a:r>
            <a:r>
              <a:rPr lang="de-DE" dirty="0" err="1" smtClean="0"/>
              <a:t>ToolBar</a:t>
            </a:r>
            <a:endParaRPr lang="de-DE" dirty="0"/>
          </a:p>
        </p:txBody>
      </p:sp>
      <p:sp>
        <p:nvSpPr>
          <p:cNvPr id="3" name="Inhaltsplatzhalter 2"/>
          <p:cNvSpPr>
            <a:spLocks noGrp="1"/>
          </p:cNvSpPr>
          <p:nvPr>
            <p:ph sz="quarter" idx="13"/>
          </p:nvPr>
        </p:nvSpPr>
        <p:spPr/>
        <p:txBody>
          <a:bodyPr/>
          <a:lstStyle/>
          <a:p>
            <a:r>
              <a:rPr lang="de-DE" dirty="0" smtClean="0"/>
              <a:t>Jede Anwendung die das </a:t>
            </a:r>
            <a:r>
              <a:rPr lang="de-DE" dirty="0" err="1" smtClean="0"/>
              <a:t>Ribbon</a:t>
            </a:r>
            <a:r>
              <a:rPr lang="de-DE" dirty="0" smtClean="0"/>
              <a:t> lizensiert hat, muss eine QuickAccessToolBar haben</a:t>
            </a:r>
          </a:p>
          <a:p>
            <a:endParaRPr lang="de-DE" dirty="0" smtClean="0"/>
          </a:p>
          <a:p>
            <a:r>
              <a:rPr lang="de-DE" dirty="0" smtClean="0"/>
              <a:t>Oft benutze </a:t>
            </a:r>
            <a:r>
              <a:rPr lang="de-DE" dirty="0" err="1" smtClean="0"/>
              <a:t>Commands</a:t>
            </a:r>
            <a:r>
              <a:rPr lang="de-DE" dirty="0" smtClean="0"/>
              <a:t> in die QuickAccessToolBar setzen.</a:t>
            </a:r>
          </a:p>
          <a:p>
            <a:endParaRPr lang="de-DE" dirty="0" smtClean="0"/>
          </a:p>
          <a:p>
            <a:r>
              <a:rPr lang="de-DE" dirty="0" smtClean="0"/>
              <a:t>Nur 12 Quick </a:t>
            </a:r>
            <a:r>
              <a:rPr lang="de-DE" dirty="0" err="1" smtClean="0"/>
              <a:t>Commands</a:t>
            </a:r>
            <a:r>
              <a:rPr lang="de-DE" dirty="0" smtClean="0"/>
              <a:t>!</a:t>
            </a:r>
          </a:p>
          <a:p>
            <a:endParaRPr lang="de-DE" dirty="0" smtClean="0"/>
          </a:p>
          <a:p>
            <a:pPr lvl="1">
              <a:buNone/>
            </a:pPr>
            <a:endParaRPr lang="de-DE"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Abschlussfrage:</a:t>
            </a:r>
            <a:endParaRPr lang="de-DE" dirty="0"/>
          </a:p>
        </p:txBody>
      </p:sp>
      <p:sp>
        <p:nvSpPr>
          <p:cNvPr id="3" name="Inhaltsplatzhalter 2"/>
          <p:cNvSpPr>
            <a:spLocks noGrp="1"/>
          </p:cNvSpPr>
          <p:nvPr>
            <p:ph sz="quarter" idx="13"/>
          </p:nvPr>
        </p:nvSpPr>
        <p:spPr/>
        <p:txBody>
          <a:bodyPr/>
          <a:lstStyle/>
          <a:p>
            <a:r>
              <a:rPr lang="de-DE" dirty="0" smtClean="0"/>
              <a:t>Wo findet man das Command</a:t>
            </a:r>
          </a:p>
          <a:p>
            <a:pPr>
              <a:buNone/>
            </a:pPr>
            <a:r>
              <a:rPr lang="de-DE" dirty="0" smtClean="0"/>
              <a:t>	</a:t>
            </a:r>
            <a:r>
              <a:rPr lang="de-DE" dirty="0" smtClean="0"/>
              <a:t>„Arbeitsmappe freigeben“ in Excel 2007?</a:t>
            </a:r>
          </a:p>
          <a:p>
            <a:endParaRPr lang="de-DE" sz="2400" dirty="0" smtClean="0"/>
          </a:p>
          <a:p>
            <a:r>
              <a:rPr lang="de-DE" sz="2400" dirty="0" smtClean="0"/>
              <a:t>Start</a:t>
            </a:r>
          </a:p>
          <a:p>
            <a:r>
              <a:rPr lang="de-DE" sz="2400" dirty="0" smtClean="0"/>
              <a:t>Einfügen</a:t>
            </a:r>
          </a:p>
          <a:p>
            <a:r>
              <a:rPr lang="de-DE" sz="2400" dirty="0" smtClean="0"/>
              <a:t>Seitenlayout</a:t>
            </a:r>
          </a:p>
          <a:p>
            <a:r>
              <a:rPr lang="de-DE" sz="2400" dirty="0" smtClean="0"/>
              <a:t>Formel</a:t>
            </a:r>
          </a:p>
          <a:p>
            <a:r>
              <a:rPr lang="de-DE" sz="2400" dirty="0" smtClean="0"/>
              <a:t>Daten</a:t>
            </a:r>
          </a:p>
          <a:p>
            <a:r>
              <a:rPr lang="de-DE" sz="2400" dirty="0" smtClean="0"/>
              <a:t>Überprüfen</a:t>
            </a:r>
          </a:p>
          <a:p>
            <a:r>
              <a:rPr lang="de-DE" sz="2400" dirty="0" smtClean="0"/>
              <a:t>Ansicht</a:t>
            </a:r>
            <a:endParaRPr lang="de-DE" sz="2400"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Picture 3"/>
          <p:cNvPicPr>
            <a:picLocks noChangeAspect="1" noChangeArrowheads="1"/>
          </p:cNvPicPr>
          <p:nvPr/>
        </p:nvPicPr>
        <p:blipFill>
          <a:blip r:embed="rId2"/>
          <a:srcRect/>
          <a:stretch>
            <a:fillRect/>
          </a:stretch>
        </p:blipFill>
        <p:spPr bwMode="auto">
          <a:xfrm>
            <a:off x="714348" y="714356"/>
            <a:ext cx="7721600" cy="59499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sz="quarter"/>
          </p:nvPr>
        </p:nvSpPr>
        <p:spPr/>
        <p:txBody>
          <a:bodyPr/>
          <a:lstStyle/>
          <a:p>
            <a:r>
              <a:rPr lang="de-DE" dirty="0" smtClean="0"/>
              <a:t>Vielen Dank!</a:t>
            </a:r>
            <a:endParaRPr lang="de-DE" dirty="0"/>
          </a:p>
        </p:txBody>
      </p:sp>
      <p:sp>
        <p:nvSpPr>
          <p:cNvPr id="5" name="Untertitel 4"/>
          <p:cNvSpPr>
            <a:spLocks noGrp="1"/>
          </p:cNvSpPr>
          <p:nvPr>
            <p:ph type="subTitle" sz="quarter" idx="1"/>
          </p:nvPr>
        </p:nvSpPr>
        <p:spPr/>
        <p:txBody>
          <a:bodyPr/>
          <a:lstStyle/>
          <a:p>
            <a:endParaRPr lang="de-DE"/>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sz="quarter"/>
          </p:nvPr>
        </p:nvSpPr>
        <p:spPr/>
        <p:txBody>
          <a:bodyPr/>
          <a:lstStyle/>
          <a:p>
            <a:r>
              <a:rPr lang="de-DE" dirty="0" err="1" smtClean="0"/>
              <a:t>the</a:t>
            </a:r>
            <a:r>
              <a:rPr lang="de-DE" dirty="0" smtClean="0"/>
              <a:t> </a:t>
            </a:r>
            <a:r>
              <a:rPr lang="de-DE" dirty="0" err="1" smtClean="0"/>
              <a:t>rib·bon</a:t>
            </a:r>
            <a:r>
              <a:rPr lang="de-DE" dirty="0" smtClean="0"/>
              <a:t> [ˈ</a:t>
            </a:r>
            <a:r>
              <a:rPr lang="de-DE" dirty="0" err="1" smtClean="0"/>
              <a:t>rɪbən</a:t>
            </a:r>
            <a:r>
              <a:rPr lang="de-DE" dirty="0" smtClean="0"/>
              <a:t>]</a:t>
            </a:r>
            <a:endParaRPr lang="de-DE" dirty="0"/>
          </a:p>
        </p:txBody>
      </p:sp>
      <p:sp>
        <p:nvSpPr>
          <p:cNvPr id="3" name="Untertitel 2"/>
          <p:cNvSpPr>
            <a:spLocks noGrp="1"/>
          </p:cNvSpPr>
          <p:nvPr>
            <p:ph type="subTitle" sz="quarter" idx="1"/>
          </p:nvPr>
        </p:nvSpPr>
        <p:spPr/>
        <p:txBody>
          <a:bodyPr/>
          <a:lstStyle/>
          <a:p>
            <a:r>
              <a:rPr lang="de-DE" dirty="0" smtClean="0"/>
              <a:t>Warum?</a:t>
            </a:r>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nnToCode.Net">
  <a:themeElements>
    <a:clrScheme name="Phoeb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efault Design">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1048</Words>
  <Application>Microsoft Office PowerPoint</Application>
  <PresentationFormat>Bildschirmpräsentation (4:3)</PresentationFormat>
  <Paragraphs>295</Paragraphs>
  <Slides>79</Slides>
  <Notes>29</Notes>
  <HiddenSlides>0</HiddenSlides>
  <MMClips>1</MMClips>
  <ScaleCrop>false</ScaleCrop>
  <HeadingPairs>
    <vt:vector size="4" baseType="variant">
      <vt:variant>
        <vt:lpstr>Design</vt:lpstr>
      </vt:variant>
      <vt:variant>
        <vt:i4>1</vt:i4>
      </vt:variant>
      <vt:variant>
        <vt:lpstr>Folientitel</vt:lpstr>
      </vt:variant>
      <vt:variant>
        <vt:i4>79</vt:i4>
      </vt:variant>
    </vt:vector>
  </HeadingPairs>
  <TitlesOfParts>
    <vt:vector size="80" baseType="lpstr">
      <vt:lpstr>BonnToCode.Net</vt:lpstr>
      <vt:lpstr>the rib·bon [ˈrɪbən]</vt:lpstr>
      <vt:lpstr>Benjamin Gopp</vt:lpstr>
      <vt:lpstr>Folie 3</vt:lpstr>
      <vt:lpstr>Folie 4</vt:lpstr>
      <vt:lpstr>Folie 5</vt:lpstr>
      <vt:lpstr>Folie 6</vt:lpstr>
      <vt:lpstr>Folie 7</vt:lpstr>
      <vt:lpstr>Folie 8</vt:lpstr>
      <vt:lpstr>the rib·bon [ˈrɪbən]</vt:lpstr>
      <vt:lpstr>Warum?</vt:lpstr>
      <vt:lpstr>Aber…</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Warum eine neue User Experience?</vt:lpstr>
      <vt:lpstr>Folie 30</vt:lpstr>
      <vt:lpstr>Probleme</vt:lpstr>
      <vt:lpstr>Lord of the UI</vt:lpstr>
      <vt:lpstr>Folie 33</vt:lpstr>
      <vt:lpstr>Folie 34</vt:lpstr>
      <vt:lpstr>Folie 35</vt:lpstr>
      <vt:lpstr>Folie 36</vt:lpstr>
      <vt:lpstr>Daten sammeln</vt:lpstr>
      <vt:lpstr>TOP 5 der häufigsten Commands</vt:lpstr>
      <vt:lpstr>Eye Tracking</vt:lpstr>
      <vt:lpstr>Folie 40</vt:lpstr>
      <vt:lpstr>Folie 41</vt:lpstr>
      <vt:lpstr>Video</vt:lpstr>
      <vt:lpstr>Folie 43</vt:lpstr>
      <vt:lpstr>Flashback: UI Redesign Ziele</vt:lpstr>
      <vt:lpstr>the rib·bon [ˈrɪbən]</vt:lpstr>
      <vt:lpstr>Office 2007 Ribbon</vt:lpstr>
      <vt:lpstr>Windows Scenic Ribbon</vt:lpstr>
      <vt:lpstr>Ribbon Controls</vt:lpstr>
      <vt:lpstr>the rib·bon [ˈrɪbən]</vt:lpstr>
      <vt:lpstr>The Ribbon Landscape </vt:lpstr>
      <vt:lpstr>MFC</vt:lpstr>
      <vt:lpstr>MFC</vt:lpstr>
      <vt:lpstr>MFC</vt:lpstr>
      <vt:lpstr>WPF</vt:lpstr>
      <vt:lpstr>WPF</vt:lpstr>
      <vt:lpstr>WPF</vt:lpstr>
      <vt:lpstr>WinForms </vt:lpstr>
      <vt:lpstr>Silverlight</vt:lpstr>
      <vt:lpstr>Lizensierung</vt:lpstr>
      <vt:lpstr>http://www.microsoftio.com/officeUI/license</vt:lpstr>
      <vt:lpstr>http://www.microsoftio.com/officeUI/evaluation</vt:lpstr>
      <vt:lpstr>FAQ</vt:lpstr>
      <vt:lpstr>FAQ</vt:lpstr>
      <vt:lpstr>FAQ</vt:lpstr>
      <vt:lpstr>License Agreement §3.b.</vt:lpstr>
      <vt:lpstr>the rib·bon [ˈrɪbən]</vt:lpstr>
      <vt:lpstr>gut geführt</vt:lpstr>
      <vt:lpstr>Entscheidung für das Ribbon</vt:lpstr>
      <vt:lpstr>Nicht geeignet</vt:lpstr>
      <vt:lpstr>#1 Commands</vt:lpstr>
      <vt:lpstr>Commands in der Mitte platzieren</vt:lpstr>
      <vt:lpstr>#1.1 Commands Labeling</vt:lpstr>
      <vt:lpstr># 2 Enhanced Tooltips</vt:lpstr>
      <vt:lpstr>#3 Tabs und Groups</vt:lpstr>
      <vt:lpstr>#4 Application Button</vt:lpstr>
      <vt:lpstr>#5 QuickAccess ToolBar</vt:lpstr>
      <vt:lpstr>Abschlussfrage:</vt:lpstr>
      <vt:lpstr>Folie 78</vt:lpstr>
      <vt:lpstr>Vielen Dank!</vt:lpstr>
    </vt:vector>
  </TitlesOfParts>
  <Company>humanIT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Ribbon</dc:title>
  <dc:creator>Gopp, Benjamin</dc:creator>
  <cp:lastModifiedBy>Gopp, Benjamin</cp:lastModifiedBy>
  <cp:revision>69</cp:revision>
  <dcterms:created xsi:type="dcterms:W3CDTF">2009-03-24T08:29:02Z</dcterms:created>
  <dcterms:modified xsi:type="dcterms:W3CDTF">2009-03-24T17:09:07Z</dcterms:modified>
</cp:coreProperties>
</file>