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8" r:id="rId5"/>
    <p:sldId id="263" r:id="rId6"/>
    <p:sldId id="264" r:id="rId7"/>
    <p:sldId id="265" r:id="rId8"/>
    <p:sldId id="266" r:id="rId9"/>
    <p:sldId id="267" r:id="rId10"/>
    <p:sldId id="273" r:id="rId11"/>
    <p:sldId id="269" r:id="rId12"/>
    <p:sldId id="270" r:id="rId13"/>
    <p:sldId id="271" r:id="rId14"/>
    <p:sldId id="272" r:id="rId15"/>
    <p:sldId id="276" r:id="rId16"/>
    <p:sldId id="280" r:id="rId17"/>
    <p:sldId id="274" r:id="rId18"/>
    <p:sldId id="281" r:id="rId19"/>
    <p:sldId id="277" r:id="rId20"/>
    <p:sldId id="282" r:id="rId21"/>
    <p:sldId id="283" r:id="rId22"/>
    <p:sldId id="284" r:id="rId23"/>
    <p:sldId id="279" r:id="rId24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77" autoAdjust="0"/>
    <p:restoredTop sz="94660"/>
  </p:normalViewPr>
  <p:slideViewPr>
    <p:cSldViewPr>
      <p:cViewPr varScale="1">
        <p:scale>
          <a:sx n="110" d="100"/>
          <a:sy n="110" d="100"/>
        </p:scale>
        <p:origin x="163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1EBED-C899-4D1F-B568-1BCE39E6FBFB}" type="datetimeFigureOut">
              <a:rPr lang="de-DE" smtClean="0"/>
              <a:pPr/>
              <a:t>30.03.2017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C78C9-637D-425B-A9F0-08FF385AC43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1EBED-C899-4D1F-B568-1BCE39E6FBFB}" type="datetimeFigureOut">
              <a:rPr lang="de-DE" smtClean="0"/>
              <a:pPr/>
              <a:t>30.03.2017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C78C9-637D-425B-A9F0-08FF385AC43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1EBED-C899-4D1F-B568-1BCE39E6FBFB}" type="datetimeFigureOut">
              <a:rPr lang="de-DE" smtClean="0"/>
              <a:pPr/>
              <a:t>30.03.2017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C78C9-637D-425B-A9F0-08FF385AC43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1EBED-C899-4D1F-B568-1BCE39E6FBFB}" type="datetimeFigureOut">
              <a:rPr lang="de-DE" smtClean="0"/>
              <a:pPr/>
              <a:t>30.03.2017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C78C9-637D-425B-A9F0-08FF385AC43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1EBED-C899-4D1F-B568-1BCE39E6FBFB}" type="datetimeFigureOut">
              <a:rPr lang="de-DE" smtClean="0"/>
              <a:pPr/>
              <a:t>30.03.2017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C78C9-637D-425B-A9F0-08FF385AC43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1EBED-C899-4D1F-B568-1BCE39E6FBFB}" type="datetimeFigureOut">
              <a:rPr lang="de-DE" smtClean="0"/>
              <a:pPr/>
              <a:t>30.03.2017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C78C9-637D-425B-A9F0-08FF385AC43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1EBED-C899-4D1F-B568-1BCE39E6FBFB}" type="datetimeFigureOut">
              <a:rPr lang="de-DE" smtClean="0"/>
              <a:pPr/>
              <a:t>30.03.2017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C78C9-637D-425B-A9F0-08FF385AC43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1EBED-C899-4D1F-B568-1BCE39E6FBFB}" type="datetimeFigureOut">
              <a:rPr lang="de-DE" smtClean="0"/>
              <a:pPr/>
              <a:t>30.03.2017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C78C9-637D-425B-A9F0-08FF385AC43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1EBED-C899-4D1F-B568-1BCE39E6FBFB}" type="datetimeFigureOut">
              <a:rPr lang="de-DE" smtClean="0"/>
              <a:pPr/>
              <a:t>30.03.2017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C78C9-637D-425B-A9F0-08FF385AC43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1EBED-C899-4D1F-B568-1BCE39E6FBFB}" type="datetimeFigureOut">
              <a:rPr lang="de-DE" smtClean="0"/>
              <a:pPr/>
              <a:t>30.03.2017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C78C9-637D-425B-A9F0-08FF385AC43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1EBED-C899-4D1F-B568-1BCE39E6FBFB}" type="datetimeFigureOut">
              <a:rPr lang="de-DE" smtClean="0"/>
              <a:pPr/>
              <a:t>30.03.2017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C78C9-637D-425B-A9F0-08FF385AC43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D1EBED-C899-4D1F-B568-1BCE39E6FBFB}" type="datetimeFigureOut">
              <a:rPr lang="de-DE" smtClean="0"/>
              <a:pPr/>
              <a:t>30.03.2017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2C78C9-637D-425B-A9F0-08FF385AC43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connect2id.com/learn/openid-connect" TargetMode="External"/><Relationship Id="rId2" Type="http://schemas.openxmlformats.org/officeDocument/2006/relationships/hyperlink" Target="https://tools.ietf.org/html/rfc6749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ocs.microsoft.com/de-de/azure/active-directory/develop/active-directory-devquickstarts-webapp-dotnet" TargetMode="External"/><Relationship Id="rId5" Type="http://schemas.openxmlformats.org/officeDocument/2006/relationships/hyperlink" Target="https://auth0.com/" TargetMode="External"/><Relationship Id="rId4" Type="http://schemas.openxmlformats.org/officeDocument/2006/relationships/hyperlink" Target="https://github.com/IdentityModel/IdentityModel.OidcClient2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de-DE" sz="9600" dirty="0" err="1">
                <a:solidFill>
                  <a:srgbClr val="0070C0"/>
                </a:solidFill>
              </a:rPr>
              <a:t>OAuth</a:t>
            </a:r>
            <a:r>
              <a:rPr lang="de-DE" sz="9600" dirty="0">
                <a:solidFill>
                  <a:srgbClr val="0070C0"/>
                </a:solidFill>
              </a:rPr>
              <a:t> 2.0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de-DE" sz="2400" dirty="0"/>
              <a:t>Ralf Hoffmann</a:t>
            </a:r>
          </a:p>
          <a:p>
            <a:r>
              <a:rPr lang="de-DE" sz="2400" dirty="0"/>
              <a:t>03 / 2017</a:t>
            </a:r>
          </a:p>
        </p:txBody>
      </p:sp>
      <p:sp>
        <p:nvSpPr>
          <p:cNvPr id="4" name="Untertitel 2"/>
          <p:cNvSpPr txBox="1">
            <a:spLocks/>
          </p:cNvSpPr>
          <p:nvPr/>
        </p:nvSpPr>
        <p:spPr>
          <a:xfrm>
            <a:off x="827584" y="6525344"/>
            <a:ext cx="8316416" cy="3326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de-DE" sz="1200" dirty="0" smtClean="0">
                <a:solidFill>
                  <a:schemeClr val="accent1"/>
                </a:solidFill>
              </a:rPr>
              <a:t>ralf.hoffmann@gmx.de</a:t>
            </a:r>
            <a:endParaRPr lang="de-DE" sz="120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pPr algn="l"/>
            <a:r>
              <a:rPr lang="de-DE" dirty="0"/>
              <a:t>Was ist ein „Access Token“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544616"/>
          </a:xfrm>
        </p:spPr>
        <p:txBody>
          <a:bodyPr>
            <a:normAutofit fontScale="85000" lnSpcReduction="20000"/>
          </a:bodyPr>
          <a:lstStyle/>
          <a:p>
            <a:r>
              <a:rPr lang="de-DE" dirty="0">
                <a:solidFill>
                  <a:schemeClr val="accent6"/>
                </a:solidFill>
              </a:rPr>
              <a:t>Zugriffsberechtigung</a:t>
            </a:r>
          </a:p>
          <a:p>
            <a:pPr lvl="1"/>
            <a:r>
              <a:rPr lang="de-DE" dirty="0"/>
              <a:t>Wie </a:t>
            </a:r>
            <a:r>
              <a:rPr lang="de-DE" dirty="0" smtClean="0"/>
              <a:t>Geld / </a:t>
            </a:r>
            <a:r>
              <a:rPr lang="de-DE" u="sng" dirty="0" smtClean="0"/>
              <a:t>Scheck</a:t>
            </a:r>
            <a:r>
              <a:rPr lang="de-DE" dirty="0"/>
              <a:t/>
            </a:r>
            <a:br>
              <a:rPr lang="de-DE" dirty="0"/>
            </a:br>
            <a:endParaRPr lang="de-DE" dirty="0">
              <a:solidFill>
                <a:schemeClr val="accent6"/>
              </a:solidFill>
            </a:endParaRPr>
          </a:p>
          <a:p>
            <a:r>
              <a:rPr lang="de-DE" dirty="0">
                <a:solidFill>
                  <a:schemeClr val="accent6"/>
                </a:solidFill>
              </a:rPr>
              <a:t>Begrenzte Lebensdauer</a:t>
            </a:r>
          </a:p>
          <a:p>
            <a:pPr lvl="1"/>
            <a:r>
              <a:rPr lang="de-DE" dirty="0"/>
              <a:t>Evtl. „Refresh“ Token -&gt; neues Access Token</a:t>
            </a:r>
            <a:br>
              <a:rPr lang="de-DE" dirty="0"/>
            </a:br>
            <a:endParaRPr lang="de-DE" dirty="0"/>
          </a:p>
          <a:p>
            <a:r>
              <a:rPr lang="de-DE" dirty="0">
                <a:solidFill>
                  <a:schemeClr val="accent6"/>
                </a:solidFill>
              </a:rPr>
              <a:t>Eingeschränkter </a:t>
            </a:r>
            <a:r>
              <a:rPr lang="de-DE" dirty="0" err="1">
                <a:solidFill>
                  <a:schemeClr val="accent6"/>
                </a:solidFill>
              </a:rPr>
              <a:t>Scope</a:t>
            </a:r>
            <a:endParaRPr lang="de-DE" dirty="0">
              <a:solidFill>
                <a:schemeClr val="accent6"/>
              </a:solidFill>
            </a:endParaRPr>
          </a:p>
          <a:p>
            <a:pPr lvl="1"/>
            <a:r>
              <a:rPr lang="de-DE" dirty="0"/>
              <a:t>Z.B. nur Fotos, kein Kalender</a:t>
            </a:r>
            <a:br>
              <a:rPr lang="de-DE" dirty="0"/>
            </a:br>
            <a:endParaRPr lang="de-DE" dirty="0"/>
          </a:p>
          <a:p>
            <a:r>
              <a:rPr lang="de-DE" dirty="0" err="1">
                <a:solidFill>
                  <a:schemeClr val="accent6"/>
                </a:solidFill>
              </a:rPr>
              <a:t>Revoke</a:t>
            </a:r>
            <a:endParaRPr lang="de-DE" dirty="0">
              <a:solidFill>
                <a:schemeClr val="accent6"/>
              </a:solidFill>
            </a:endParaRPr>
          </a:p>
          <a:p>
            <a:pPr lvl="1"/>
            <a:r>
              <a:rPr lang="de-DE" dirty="0"/>
              <a:t>Token für ungültig </a:t>
            </a:r>
            <a:r>
              <a:rPr lang="de-DE" dirty="0" smtClean="0"/>
              <a:t>erklären</a:t>
            </a:r>
          </a:p>
          <a:p>
            <a:pPr lvl="1"/>
            <a:endParaRPr lang="de-DE" dirty="0" smtClean="0"/>
          </a:p>
          <a:p>
            <a:r>
              <a:rPr lang="de-DE" dirty="0" smtClean="0">
                <a:solidFill>
                  <a:schemeClr val="accent6"/>
                </a:solidFill>
              </a:rPr>
              <a:t>Inhalt des Tokens</a:t>
            </a:r>
          </a:p>
          <a:p>
            <a:pPr lvl="1"/>
            <a:r>
              <a:rPr lang="de-DE" dirty="0" smtClean="0"/>
              <a:t>Undefiniert!</a:t>
            </a:r>
            <a:br>
              <a:rPr lang="de-DE" dirty="0" smtClean="0"/>
            </a:br>
            <a:endParaRPr lang="de-DE" dirty="0" smtClean="0"/>
          </a:p>
          <a:p>
            <a:pPr lvl="1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83686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ussdiagramm: Alternativer Prozess 4"/>
          <p:cNvSpPr/>
          <p:nvPr/>
        </p:nvSpPr>
        <p:spPr>
          <a:xfrm>
            <a:off x="251520" y="5449640"/>
            <a:ext cx="8817983" cy="1363736"/>
          </a:xfrm>
          <a:prstGeom prst="flowChartAlternate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4" name="Picture 5" descr="C:\Users\Ralf\AppData\Local\Microsoft\Windows\INetCache\IE\U9MHC6VC\120px-User_icon_2.svg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761823"/>
            <a:ext cx="1152128" cy="1152128"/>
          </a:xfrm>
          <a:prstGeom prst="rect">
            <a:avLst/>
          </a:prstGeom>
          <a:noFill/>
        </p:spPr>
      </p:pic>
      <p:pic>
        <p:nvPicPr>
          <p:cNvPr id="7" name="Picture 4" descr="C:\Users\Ralf\AppData\Local\Microsoft\Windows\INetCache\IE\88DVURL0\large-computer-screen-keyboard-mouse-aka-thing-client-66.6-16969[1]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1121864"/>
            <a:ext cx="1728192" cy="938984"/>
          </a:xfrm>
          <a:prstGeom prst="rect">
            <a:avLst/>
          </a:prstGeom>
          <a:noFill/>
        </p:spPr>
      </p:pic>
      <p:sp>
        <p:nvSpPr>
          <p:cNvPr id="8" name="Textfeld 7"/>
          <p:cNvSpPr txBox="1"/>
          <p:nvPr/>
        </p:nvSpPr>
        <p:spPr>
          <a:xfrm>
            <a:off x="3378019" y="192122"/>
            <a:ext cx="18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/>
              <a:t>Client</a:t>
            </a:r>
          </a:p>
          <a:p>
            <a:pPr algn="ctr"/>
            <a:r>
              <a:rPr lang="de-DE" sz="1600" dirty="0"/>
              <a:t>(</a:t>
            </a:r>
            <a:r>
              <a:rPr lang="de-DE" sz="1600" dirty="0" err="1"/>
              <a:t>PhotoBox</a:t>
            </a:r>
            <a:r>
              <a:rPr lang="de-DE" sz="1600" dirty="0"/>
              <a:t>)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7269303" y="187501"/>
            <a:ext cx="18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 err="1"/>
              <a:t>Resource</a:t>
            </a:r>
            <a:r>
              <a:rPr lang="de-DE" sz="1600" dirty="0"/>
              <a:t> Server</a:t>
            </a:r>
          </a:p>
          <a:p>
            <a:pPr algn="ctr"/>
            <a:r>
              <a:rPr lang="de-DE" sz="1600" dirty="0"/>
              <a:t>(Google Drive)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0" y="187501"/>
            <a:ext cx="21237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/>
              <a:t>Ralf</a:t>
            </a:r>
          </a:p>
          <a:p>
            <a:pPr algn="ctr"/>
            <a:r>
              <a:rPr lang="de-DE" sz="1600" dirty="0"/>
              <a:t>(</a:t>
            </a:r>
            <a:r>
              <a:rPr lang="de-DE" sz="1600" dirty="0" err="1"/>
              <a:t>Resource</a:t>
            </a:r>
            <a:r>
              <a:rPr lang="de-DE" sz="1600" dirty="0"/>
              <a:t> </a:t>
            </a:r>
            <a:r>
              <a:rPr lang="de-DE" sz="1600" dirty="0" err="1"/>
              <a:t>Owner</a:t>
            </a:r>
            <a:r>
              <a:rPr lang="de-DE" sz="1600" dirty="0"/>
              <a:t>)</a:t>
            </a:r>
          </a:p>
        </p:txBody>
      </p:sp>
      <p:sp>
        <p:nvSpPr>
          <p:cNvPr id="11" name="Pfeil nach rechts 10"/>
          <p:cNvSpPr/>
          <p:nvPr/>
        </p:nvSpPr>
        <p:spPr>
          <a:xfrm>
            <a:off x="516814" y="1456418"/>
            <a:ext cx="3758580" cy="558315"/>
          </a:xfrm>
          <a:prstGeom prst="rightArrow">
            <a:avLst>
              <a:gd name="adj1" fmla="val 68897"/>
              <a:gd name="adj2" fmla="val 50000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 dirty="0"/>
              <a:t>Fotos drucken von Google Drive</a:t>
            </a:r>
          </a:p>
        </p:txBody>
      </p:sp>
      <p:sp>
        <p:nvSpPr>
          <p:cNvPr id="12" name="Rechteck 11"/>
          <p:cNvSpPr/>
          <p:nvPr/>
        </p:nvSpPr>
        <p:spPr>
          <a:xfrm>
            <a:off x="4297467" y="836712"/>
            <a:ext cx="147000" cy="59766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Rechteck 12"/>
          <p:cNvSpPr/>
          <p:nvPr/>
        </p:nvSpPr>
        <p:spPr>
          <a:xfrm>
            <a:off x="8820472" y="836712"/>
            <a:ext cx="136682" cy="59766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Rechteck 13"/>
          <p:cNvSpPr/>
          <p:nvPr/>
        </p:nvSpPr>
        <p:spPr>
          <a:xfrm>
            <a:off x="370708" y="1700808"/>
            <a:ext cx="120728" cy="51125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Pfeil nach rechts 14"/>
          <p:cNvSpPr/>
          <p:nvPr/>
        </p:nvSpPr>
        <p:spPr>
          <a:xfrm flipH="1">
            <a:off x="370708" y="2115515"/>
            <a:ext cx="3921140" cy="1077015"/>
          </a:xfrm>
          <a:prstGeom prst="rightArrow">
            <a:avLst>
              <a:gd name="adj1" fmla="val 83681"/>
              <a:gd name="adj2" fmla="val 50000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 dirty="0"/>
              <a:t>An </a:t>
            </a:r>
            <a:r>
              <a:rPr lang="de-DE" sz="1600" b="1" u="sng" dirty="0"/>
              <a:t>Browser</a:t>
            </a:r>
            <a:r>
              <a:rPr lang="de-DE" sz="1600" dirty="0"/>
              <a:t>: Öffne Google Login.</a:t>
            </a:r>
          </a:p>
          <a:p>
            <a:pPr algn="ctr"/>
            <a:r>
              <a:rPr lang="de-DE" sz="1600" dirty="0"/>
              <a:t>Für: </a:t>
            </a:r>
            <a:r>
              <a:rPr lang="de-DE" sz="1600" dirty="0" err="1"/>
              <a:t>Photobox</a:t>
            </a:r>
            <a:r>
              <a:rPr lang="de-DE" sz="1600" dirty="0"/>
              <a:t> - Fotos - </a:t>
            </a:r>
            <a:r>
              <a:rPr lang="de-DE" sz="1600" i="1" dirty="0">
                <a:solidFill>
                  <a:srgbClr val="FF0000"/>
                </a:solidFill>
              </a:rPr>
              <a:t>Code</a:t>
            </a:r>
          </a:p>
          <a:p>
            <a:pPr algn="ctr"/>
            <a:r>
              <a:rPr lang="de-DE" sz="1600" dirty="0"/>
              <a:t>Nach Login: Leite um auf </a:t>
            </a:r>
            <a:r>
              <a:rPr lang="de-DE" sz="1600" dirty="0" err="1"/>
              <a:t>Photobox</a:t>
            </a:r>
            <a:endParaRPr lang="de-DE" sz="1600" dirty="0"/>
          </a:p>
        </p:txBody>
      </p:sp>
      <p:sp>
        <p:nvSpPr>
          <p:cNvPr id="16" name="Textfeld 15"/>
          <p:cNvSpPr txBox="1"/>
          <p:nvPr/>
        </p:nvSpPr>
        <p:spPr>
          <a:xfrm>
            <a:off x="5178476" y="174705"/>
            <a:ext cx="19256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 err="1"/>
              <a:t>Authorization</a:t>
            </a:r>
            <a:r>
              <a:rPr lang="de-DE" sz="1600" dirty="0"/>
              <a:t> Server</a:t>
            </a:r>
          </a:p>
          <a:p>
            <a:pPr algn="ctr"/>
            <a:r>
              <a:rPr lang="de-DE" sz="1600" dirty="0"/>
              <a:t>(Google)</a:t>
            </a:r>
          </a:p>
        </p:txBody>
      </p:sp>
      <p:sp>
        <p:nvSpPr>
          <p:cNvPr id="17" name="Rechteck 16"/>
          <p:cNvSpPr/>
          <p:nvPr/>
        </p:nvSpPr>
        <p:spPr>
          <a:xfrm>
            <a:off x="6441506" y="836712"/>
            <a:ext cx="137688" cy="59766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Pfeil nach rechts 17"/>
          <p:cNvSpPr/>
          <p:nvPr/>
        </p:nvSpPr>
        <p:spPr>
          <a:xfrm>
            <a:off x="539552" y="3212976"/>
            <a:ext cx="5899292" cy="426991"/>
          </a:xfrm>
          <a:prstGeom prst="rightArrow">
            <a:avLst>
              <a:gd name="adj1" fmla="val 79695"/>
              <a:gd name="adj2" fmla="val 50000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 dirty="0"/>
              <a:t>Login    für: </a:t>
            </a:r>
            <a:r>
              <a:rPr lang="de-DE" sz="1600" b="1" dirty="0" err="1"/>
              <a:t>Photobox</a:t>
            </a:r>
            <a:r>
              <a:rPr lang="de-DE" sz="1600" dirty="0"/>
              <a:t>,    Berechtigung: </a:t>
            </a:r>
            <a:r>
              <a:rPr lang="de-DE" sz="1600" b="1" dirty="0"/>
              <a:t>Fotos</a:t>
            </a:r>
          </a:p>
        </p:txBody>
      </p:sp>
      <p:sp>
        <p:nvSpPr>
          <p:cNvPr id="20" name="Pfeil nach rechts 19"/>
          <p:cNvSpPr/>
          <p:nvPr/>
        </p:nvSpPr>
        <p:spPr>
          <a:xfrm>
            <a:off x="551783" y="4611721"/>
            <a:ext cx="3744415" cy="401455"/>
          </a:xfrm>
          <a:prstGeom prst="rightArrow">
            <a:avLst>
              <a:gd name="adj1" fmla="val 79116"/>
              <a:gd name="adj2" fmla="val 50000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 dirty="0"/>
              <a:t>Empfangener </a:t>
            </a:r>
            <a:r>
              <a:rPr lang="de-DE" sz="1600" b="1" dirty="0"/>
              <a:t>Code</a:t>
            </a:r>
          </a:p>
        </p:txBody>
      </p:sp>
      <p:sp>
        <p:nvSpPr>
          <p:cNvPr id="21" name="Pfeil nach rechts 20"/>
          <p:cNvSpPr/>
          <p:nvPr/>
        </p:nvSpPr>
        <p:spPr>
          <a:xfrm>
            <a:off x="4452987" y="4653136"/>
            <a:ext cx="2016224" cy="397168"/>
          </a:xfrm>
          <a:prstGeom prst="rightArrow">
            <a:avLst>
              <a:gd name="adj1" fmla="val 79695"/>
              <a:gd name="adj2" fmla="val 50000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 dirty="0"/>
              <a:t>Empfangener </a:t>
            </a:r>
            <a:r>
              <a:rPr lang="de-DE" sz="1600" b="1" dirty="0"/>
              <a:t>Code</a:t>
            </a:r>
          </a:p>
        </p:txBody>
      </p:sp>
      <p:sp>
        <p:nvSpPr>
          <p:cNvPr id="22" name="Pfeil nach rechts 21"/>
          <p:cNvSpPr/>
          <p:nvPr/>
        </p:nvSpPr>
        <p:spPr>
          <a:xfrm flipH="1">
            <a:off x="4435864" y="5085184"/>
            <a:ext cx="1998045" cy="364456"/>
          </a:xfrm>
          <a:prstGeom prst="rightArrow">
            <a:avLst>
              <a:gd name="adj1" fmla="val 79695"/>
              <a:gd name="adj2" fmla="val 50000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 b="1" dirty="0"/>
              <a:t>Access Token</a:t>
            </a:r>
          </a:p>
        </p:txBody>
      </p:sp>
      <p:sp>
        <p:nvSpPr>
          <p:cNvPr id="23" name="Pfeil nach rechts 22"/>
          <p:cNvSpPr/>
          <p:nvPr/>
        </p:nvSpPr>
        <p:spPr>
          <a:xfrm>
            <a:off x="4442752" y="5525629"/>
            <a:ext cx="4369117" cy="423651"/>
          </a:xfrm>
          <a:prstGeom prst="rightArrow">
            <a:avLst>
              <a:gd name="adj1" fmla="val 71596"/>
              <a:gd name="adj2" fmla="val 50000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 b="1" dirty="0"/>
              <a:t>Access Token</a:t>
            </a:r>
          </a:p>
        </p:txBody>
      </p:sp>
      <p:sp>
        <p:nvSpPr>
          <p:cNvPr id="2" name="Pfeil nach links und rechts 1"/>
          <p:cNvSpPr/>
          <p:nvPr/>
        </p:nvSpPr>
        <p:spPr>
          <a:xfrm>
            <a:off x="507390" y="3701928"/>
            <a:ext cx="5952708" cy="879200"/>
          </a:xfrm>
          <a:prstGeom prst="leftRightArrow">
            <a:avLst>
              <a:gd name="adj1" fmla="val 84774"/>
              <a:gd name="adj2" fmla="val 50000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 dirty="0"/>
              <a:t>Login Page</a:t>
            </a:r>
          </a:p>
          <a:p>
            <a:pPr algn="ctr"/>
            <a:r>
              <a:rPr lang="de-DE" sz="1600" dirty="0"/>
              <a:t>Nach Login an </a:t>
            </a:r>
            <a:r>
              <a:rPr lang="de-DE" sz="1600" b="1" u="sng" dirty="0"/>
              <a:t>Browser</a:t>
            </a:r>
            <a:r>
              <a:rPr lang="de-DE" sz="1600" dirty="0"/>
              <a:t>: </a:t>
            </a:r>
          </a:p>
          <a:p>
            <a:pPr algn="ctr"/>
            <a:r>
              <a:rPr lang="de-DE" sz="1600" dirty="0"/>
              <a:t>Öffne </a:t>
            </a:r>
            <a:r>
              <a:rPr lang="de-DE" sz="1600" dirty="0" err="1"/>
              <a:t>Photobox</a:t>
            </a:r>
            <a:r>
              <a:rPr lang="de-DE" sz="1600" dirty="0"/>
              <a:t> Seite mit </a:t>
            </a:r>
            <a:r>
              <a:rPr lang="de-DE" sz="1600" b="1" dirty="0">
                <a:solidFill>
                  <a:srgbClr val="FF0000"/>
                </a:solidFill>
              </a:rPr>
              <a:t>Code</a:t>
            </a:r>
            <a:endParaRPr lang="de-DE" sz="1600" dirty="0">
              <a:solidFill>
                <a:srgbClr val="FF0000"/>
              </a:solidFill>
            </a:endParaRPr>
          </a:p>
        </p:txBody>
      </p:sp>
      <p:sp>
        <p:nvSpPr>
          <p:cNvPr id="3" name="Pfeil nach links und rechts 2"/>
          <p:cNvSpPr/>
          <p:nvPr/>
        </p:nvSpPr>
        <p:spPr>
          <a:xfrm>
            <a:off x="6627310" y="5949280"/>
            <a:ext cx="2193162" cy="360040"/>
          </a:xfrm>
          <a:prstGeom prst="leftRightArrow">
            <a:avLst>
              <a:gd name="adj1" fmla="val 81099"/>
              <a:gd name="adj2" fmla="val 50000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err="1"/>
              <a:t>Validate</a:t>
            </a:r>
            <a:endParaRPr lang="de-DE" dirty="0"/>
          </a:p>
        </p:txBody>
      </p:sp>
      <p:sp>
        <p:nvSpPr>
          <p:cNvPr id="26" name="Pfeil nach rechts 25"/>
          <p:cNvSpPr/>
          <p:nvPr/>
        </p:nvSpPr>
        <p:spPr>
          <a:xfrm flipH="1">
            <a:off x="4450086" y="6359571"/>
            <a:ext cx="4366084" cy="364456"/>
          </a:xfrm>
          <a:prstGeom prst="rightArrow">
            <a:avLst>
              <a:gd name="adj1" fmla="val 79695"/>
              <a:gd name="adj2" fmla="val 50000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 b="1" dirty="0"/>
              <a:t>Fotos</a:t>
            </a:r>
          </a:p>
        </p:txBody>
      </p:sp>
      <p:sp>
        <p:nvSpPr>
          <p:cNvPr id="27" name="Pfeil nach rechts 26"/>
          <p:cNvSpPr/>
          <p:nvPr/>
        </p:nvSpPr>
        <p:spPr>
          <a:xfrm flipH="1">
            <a:off x="491436" y="6359571"/>
            <a:ext cx="3792532" cy="364456"/>
          </a:xfrm>
          <a:prstGeom prst="rightArrow">
            <a:avLst>
              <a:gd name="adj1" fmla="val 79695"/>
              <a:gd name="adj2" fmla="val 50000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 b="1" dirty="0"/>
              <a:t>Fotos</a:t>
            </a:r>
          </a:p>
        </p:txBody>
      </p:sp>
      <p:sp>
        <p:nvSpPr>
          <p:cNvPr id="32" name="Flussdiagramm: Alternativer Prozess 31"/>
          <p:cNvSpPr/>
          <p:nvPr/>
        </p:nvSpPr>
        <p:spPr>
          <a:xfrm rot="1017475">
            <a:off x="4988692" y="1344800"/>
            <a:ext cx="4065455" cy="1224136"/>
          </a:xfrm>
          <a:prstGeom prst="flowChartAlternateProces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/>
              <a:t>„</a:t>
            </a:r>
            <a:r>
              <a:rPr lang="de-DE" sz="2400" dirty="0" err="1"/>
              <a:t>Authorization</a:t>
            </a:r>
            <a:r>
              <a:rPr lang="de-DE" sz="2400" dirty="0"/>
              <a:t> Code Grant“</a:t>
            </a:r>
          </a:p>
        </p:txBody>
      </p:sp>
    </p:spTree>
    <p:extLst>
      <p:ext uri="{BB962C8B-B14F-4D97-AF65-F5344CB8AC3E}">
        <p14:creationId xmlns:p14="http://schemas.microsoft.com/office/powerpoint/2010/main" val="1469149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ussdiagramm: Alternativer Prozess 4"/>
          <p:cNvSpPr/>
          <p:nvPr/>
        </p:nvSpPr>
        <p:spPr>
          <a:xfrm>
            <a:off x="251520" y="5090526"/>
            <a:ext cx="8817983" cy="1722850"/>
          </a:xfrm>
          <a:prstGeom prst="flowChartAlternate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4" name="Picture 5" descr="C:\Users\Ralf\AppData\Local\Microsoft\Windows\INetCache\IE\U9MHC6VC\120px-User_icon_2.svg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761823"/>
            <a:ext cx="1152128" cy="1152128"/>
          </a:xfrm>
          <a:prstGeom prst="rect">
            <a:avLst/>
          </a:prstGeom>
          <a:noFill/>
        </p:spPr>
      </p:pic>
      <p:pic>
        <p:nvPicPr>
          <p:cNvPr id="7" name="Picture 4" descr="C:\Users\Ralf\AppData\Local\Microsoft\Windows\INetCache\IE\88DVURL0\large-computer-screen-keyboard-mouse-aka-thing-client-66.6-16969[1]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1121864"/>
            <a:ext cx="1728192" cy="938984"/>
          </a:xfrm>
          <a:prstGeom prst="rect">
            <a:avLst/>
          </a:prstGeom>
          <a:noFill/>
        </p:spPr>
      </p:pic>
      <p:sp>
        <p:nvSpPr>
          <p:cNvPr id="8" name="Textfeld 7"/>
          <p:cNvSpPr txBox="1"/>
          <p:nvPr/>
        </p:nvSpPr>
        <p:spPr>
          <a:xfrm>
            <a:off x="3378019" y="192122"/>
            <a:ext cx="18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/>
              <a:t>Client</a:t>
            </a:r>
          </a:p>
          <a:p>
            <a:pPr algn="ctr"/>
            <a:r>
              <a:rPr lang="de-DE" sz="1600" dirty="0"/>
              <a:t>(</a:t>
            </a:r>
            <a:r>
              <a:rPr lang="de-DE" sz="1600" dirty="0" err="1"/>
              <a:t>PhotoBox</a:t>
            </a:r>
            <a:r>
              <a:rPr lang="de-DE" sz="1600" dirty="0"/>
              <a:t>)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7269303" y="187501"/>
            <a:ext cx="18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 err="1"/>
              <a:t>Resource</a:t>
            </a:r>
            <a:r>
              <a:rPr lang="de-DE" sz="1600" dirty="0"/>
              <a:t> Server</a:t>
            </a:r>
          </a:p>
          <a:p>
            <a:pPr algn="ctr"/>
            <a:r>
              <a:rPr lang="de-DE" sz="1600" dirty="0"/>
              <a:t>(Google Drive)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0" y="187501"/>
            <a:ext cx="21237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/>
              <a:t>Ralf</a:t>
            </a:r>
          </a:p>
          <a:p>
            <a:pPr algn="ctr"/>
            <a:r>
              <a:rPr lang="de-DE" sz="1600" dirty="0"/>
              <a:t>(</a:t>
            </a:r>
            <a:r>
              <a:rPr lang="de-DE" sz="1600" dirty="0" err="1"/>
              <a:t>Resource</a:t>
            </a:r>
            <a:r>
              <a:rPr lang="de-DE" sz="1600" dirty="0"/>
              <a:t> </a:t>
            </a:r>
            <a:r>
              <a:rPr lang="de-DE" sz="1600" dirty="0" err="1"/>
              <a:t>Owner</a:t>
            </a:r>
            <a:r>
              <a:rPr lang="de-DE" sz="1600" dirty="0"/>
              <a:t>)</a:t>
            </a:r>
          </a:p>
        </p:txBody>
      </p:sp>
      <p:sp>
        <p:nvSpPr>
          <p:cNvPr id="11" name="Pfeil nach rechts 10"/>
          <p:cNvSpPr/>
          <p:nvPr/>
        </p:nvSpPr>
        <p:spPr>
          <a:xfrm>
            <a:off x="516814" y="1456418"/>
            <a:ext cx="3758580" cy="558315"/>
          </a:xfrm>
          <a:prstGeom prst="rightArrow">
            <a:avLst>
              <a:gd name="adj1" fmla="val 68897"/>
              <a:gd name="adj2" fmla="val 50000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 dirty="0"/>
              <a:t>Fotos drucken von Google Drive</a:t>
            </a:r>
          </a:p>
        </p:txBody>
      </p:sp>
      <p:sp>
        <p:nvSpPr>
          <p:cNvPr id="12" name="Rechteck 11"/>
          <p:cNvSpPr/>
          <p:nvPr/>
        </p:nvSpPr>
        <p:spPr>
          <a:xfrm>
            <a:off x="4297467" y="836712"/>
            <a:ext cx="147000" cy="59766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Rechteck 12"/>
          <p:cNvSpPr/>
          <p:nvPr/>
        </p:nvSpPr>
        <p:spPr>
          <a:xfrm>
            <a:off x="8820472" y="836712"/>
            <a:ext cx="136682" cy="59766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Rechteck 13"/>
          <p:cNvSpPr/>
          <p:nvPr/>
        </p:nvSpPr>
        <p:spPr>
          <a:xfrm>
            <a:off x="370708" y="1700808"/>
            <a:ext cx="120728" cy="51125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Pfeil nach rechts 14"/>
          <p:cNvSpPr/>
          <p:nvPr/>
        </p:nvSpPr>
        <p:spPr>
          <a:xfrm flipH="1">
            <a:off x="370708" y="2115515"/>
            <a:ext cx="3921140" cy="1077015"/>
          </a:xfrm>
          <a:prstGeom prst="rightArrow">
            <a:avLst>
              <a:gd name="adj1" fmla="val 83681"/>
              <a:gd name="adj2" fmla="val 50000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 dirty="0"/>
              <a:t>An </a:t>
            </a:r>
            <a:r>
              <a:rPr lang="de-DE" sz="1600" b="1" u="sng" dirty="0"/>
              <a:t>Browser</a:t>
            </a:r>
            <a:r>
              <a:rPr lang="de-DE" sz="1600" dirty="0"/>
              <a:t>: Öffne Google Login.</a:t>
            </a:r>
          </a:p>
          <a:p>
            <a:pPr algn="ctr"/>
            <a:r>
              <a:rPr lang="de-DE" sz="1600" dirty="0"/>
              <a:t>Für: </a:t>
            </a:r>
            <a:r>
              <a:rPr lang="de-DE" sz="1600" dirty="0" err="1"/>
              <a:t>Photobox</a:t>
            </a:r>
            <a:r>
              <a:rPr lang="de-DE" sz="1600" dirty="0"/>
              <a:t> - Fotos – </a:t>
            </a:r>
            <a:r>
              <a:rPr lang="de-DE" sz="1600" i="1" dirty="0">
                <a:solidFill>
                  <a:srgbClr val="FF0000"/>
                </a:solidFill>
              </a:rPr>
              <a:t>Access Token</a:t>
            </a:r>
          </a:p>
          <a:p>
            <a:pPr algn="ctr"/>
            <a:r>
              <a:rPr lang="de-DE" sz="1600" dirty="0"/>
              <a:t>Nach Login: Leite um auf </a:t>
            </a:r>
            <a:r>
              <a:rPr lang="de-DE" sz="1600" dirty="0" err="1"/>
              <a:t>Photobox</a:t>
            </a:r>
            <a:endParaRPr lang="de-DE" sz="1600" dirty="0"/>
          </a:p>
        </p:txBody>
      </p:sp>
      <p:sp>
        <p:nvSpPr>
          <p:cNvPr id="16" name="Textfeld 15"/>
          <p:cNvSpPr txBox="1"/>
          <p:nvPr/>
        </p:nvSpPr>
        <p:spPr>
          <a:xfrm>
            <a:off x="5178476" y="174705"/>
            <a:ext cx="19256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 err="1"/>
              <a:t>Authorization</a:t>
            </a:r>
            <a:r>
              <a:rPr lang="de-DE" sz="1600" dirty="0"/>
              <a:t> Server</a:t>
            </a:r>
          </a:p>
          <a:p>
            <a:pPr algn="ctr"/>
            <a:r>
              <a:rPr lang="de-DE" sz="1600" dirty="0"/>
              <a:t>(Google)</a:t>
            </a:r>
          </a:p>
        </p:txBody>
      </p:sp>
      <p:sp>
        <p:nvSpPr>
          <p:cNvPr id="17" name="Rechteck 16"/>
          <p:cNvSpPr/>
          <p:nvPr/>
        </p:nvSpPr>
        <p:spPr>
          <a:xfrm>
            <a:off x="6441506" y="836712"/>
            <a:ext cx="137688" cy="59766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Pfeil nach rechts 17"/>
          <p:cNvSpPr/>
          <p:nvPr/>
        </p:nvSpPr>
        <p:spPr>
          <a:xfrm>
            <a:off x="539552" y="3212976"/>
            <a:ext cx="5899292" cy="426991"/>
          </a:xfrm>
          <a:prstGeom prst="rightArrow">
            <a:avLst>
              <a:gd name="adj1" fmla="val 79695"/>
              <a:gd name="adj2" fmla="val 50000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 dirty="0"/>
              <a:t>Login    für: </a:t>
            </a:r>
            <a:r>
              <a:rPr lang="de-DE" sz="1600" b="1" dirty="0" err="1"/>
              <a:t>Photobox</a:t>
            </a:r>
            <a:r>
              <a:rPr lang="de-DE" sz="1600" dirty="0"/>
              <a:t>,    Berechtigung: </a:t>
            </a:r>
            <a:r>
              <a:rPr lang="de-DE" sz="1600" b="1" dirty="0"/>
              <a:t>Fotos</a:t>
            </a:r>
          </a:p>
        </p:txBody>
      </p:sp>
      <p:sp>
        <p:nvSpPr>
          <p:cNvPr id="23" name="Pfeil nach rechts 22"/>
          <p:cNvSpPr/>
          <p:nvPr/>
        </p:nvSpPr>
        <p:spPr>
          <a:xfrm>
            <a:off x="516814" y="5525629"/>
            <a:ext cx="8295055" cy="423651"/>
          </a:xfrm>
          <a:prstGeom prst="rightArrow">
            <a:avLst>
              <a:gd name="adj1" fmla="val 71596"/>
              <a:gd name="adj2" fmla="val 50000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 b="1" dirty="0"/>
              <a:t>Access Token</a:t>
            </a:r>
          </a:p>
        </p:txBody>
      </p:sp>
      <p:sp>
        <p:nvSpPr>
          <p:cNvPr id="2" name="Pfeil nach links und rechts 1"/>
          <p:cNvSpPr/>
          <p:nvPr/>
        </p:nvSpPr>
        <p:spPr>
          <a:xfrm>
            <a:off x="507390" y="3701928"/>
            <a:ext cx="5952708" cy="879200"/>
          </a:xfrm>
          <a:prstGeom prst="leftRightArrow">
            <a:avLst>
              <a:gd name="adj1" fmla="val 84774"/>
              <a:gd name="adj2" fmla="val 50000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 dirty="0"/>
              <a:t>Login Page</a:t>
            </a:r>
          </a:p>
          <a:p>
            <a:pPr algn="ctr"/>
            <a:r>
              <a:rPr lang="de-DE" sz="1600" dirty="0"/>
              <a:t>Nach Login an </a:t>
            </a:r>
            <a:r>
              <a:rPr lang="de-DE" sz="1600" b="1" u="sng" dirty="0"/>
              <a:t>Browser</a:t>
            </a:r>
            <a:r>
              <a:rPr lang="de-DE" sz="1600" dirty="0"/>
              <a:t>: </a:t>
            </a:r>
          </a:p>
          <a:p>
            <a:pPr algn="ctr"/>
            <a:r>
              <a:rPr lang="de-DE" sz="1600" dirty="0"/>
              <a:t>Öffne </a:t>
            </a:r>
            <a:r>
              <a:rPr lang="de-DE" sz="1600" dirty="0" err="1"/>
              <a:t>Photobox</a:t>
            </a:r>
            <a:r>
              <a:rPr lang="de-DE" sz="1600" dirty="0"/>
              <a:t> Seite mit </a:t>
            </a:r>
            <a:r>
              <a:rPr lang="de-DE" sz="1600" b="1" dirty="0">
                <a:solidFill>
                  <a:srgbClr val="FF0000"/>
                </a:solidFill>
              </a:rPr>
              <a:t>Access Token</a:t>
            </a:r>
            <a:endParaRPr lang="de-DE" sz="1600" dirty="0">
              <a:solidFill>
                <a:srgbClr val="FF0000"/>
              </a:solidFill>
            </a:endParaRPr>
          </a:p>
        </p:txBody>
      </p:sp>
      <p:sp>
        <p:nvSpPr>
          <p:cNvPr id="3" name="Pfeil nach links und rechts 2"/>
          <p:cNvSpPr/>
          <p:nvPr/>
        </p:nvSpPr>
        <p:spPr>
          <a:xfrm>
            <a:off x="6627310" y="5949280"/>
            <a:ext cx="2193162" cy="360040"/>
          </a:xfrm>
          <a:prstGeom prst="leftRightArrow">
            <a:avLst>
              <a:gd name="adj1" fmla="val 81099"/>
              <a:gd name="adj2" fmla="val 50000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err="1"/>
              <a:t>Validate</a:t>
            </a:r>
            <a:endParaRPr lang="de-DE" dirty="0"/>
          </a:p>
        </p:txBody>
      </p:sp>
      <p:sp>
        <p:nvSpPr>
          <p:cNvPr id="26" name="Pfeil nach rechts 25"/>
          <p:cNvSpPr/>
          <p:nvPr/>
        </p:nvSpPr>
        <p:spPr>
          <a:xfrm flipH="1">
            <a:off x="500039" y="6359571"/>
            <a:ext cx="8316131" cy="364456"/>
          </a:xfrm>
          <a:prstGeom prst="rightArrow">
            <a:avLst>
              <a:gd name="adj1" fmla="val 79695"/>
              <a:gd name="adj2" fmla="val 50000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 b="1" dirty="0"/>
              <a:t>Fotos</a:t>
            </a:r>
          </a:p>
        </p:txBody>
      </p:sp>
      <p:sp>
        <p:nvSpPr>
          <p:cNvPr id="32" name="Flussdiagramm: Alternativer Prozess 31"/>
          <p:cNvSpPr/>
          <p:nvPr/>
        </p:nvSpPr>
        <p:spPr>
          <a:xfrm rot="1017475">
            <a:off x="4988692" y="1344800"/>
            <a:ext cx="4065455" cy="1224136"/>
          </a:xfrm>
          <a:prstGeom prst="flowChartAlternateProces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/>
              <a:t>„</a:t>
            </a:r>
            <a:r>
              <a:rPr lang="de-DE" sz="2400" dirty="0" err="1"/>
              <a:t>Implicit</a:t>
            </a:r>
            <a:r>
              <a:rPr lang="de-DE" sz="2400" dirty="0"/>
              <a:t> Grant“</a:t>
            </a:r>
          </a:p>
        </p:txBody>
      </p:sp>
    </p:spTree>
    <p:extLst>
      <p:ext uri="{BB962C8B-B14F-4D97-AF65-F5344CB8AC3E}">
        <p14:creationId xmlns:p14="http://schemas.microsoft.com/office/powerpoint/2010/main" val="3407282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ussdiagramm: Alternativer Prozess 4"/>
          <p:cNvSpPr/>
          <p:nvPr/>
        </p:nvSpPr>
        <p:spPr>
          <a:xfrm>
            <a:off x="251520" y="4581128"/>
            <a:ext cx="8817983" cy="2232248"/>
          </a:xfrm>
          <a:prstGeom prst="flowChartAlternate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4" name="Picture 5" descr="C:\Users\Ralf\AppData\Local\Microsoft\Windows\INetCache\IE\U9MHC6VC\120px-User_icon_2.svg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761823"/>
            <a:ext cx="1152128" cy="1152128"/>
          </a:xfrm>
          <a:prstGeom prst="rect">
            <a:avLst/>
          </a:prstGeom>
          <a:noFill/>
        </p:spPr>
      </p:pic>
      <p:pic>
        <p:nvPicPr>
          <p:cNvPr id="7" name="Picture 4" descr="C:\Users\Ralf\AppData\Local\Microsoft\Windows\INetCache\IE\88DVURL0\large-computer-screen-keyboard-mouse-aka-thing-client-66.6-16969[1]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1121864"/>
            <a:ext cx="1728192" cy="938984"/>
          </a:xfrm>
          <a:prstGeom prst="rect">
            <a:avLst/>
          </a:prstGeom>
          <a:noFill/>
        </p:spPr>
      </p:pic>
      <p:sp>
        <p:nvSpPr>
          <p:cNvPr id="8" name="Textfeld 7"/>
          <p:cNvSpPr txBox="1"/>
          <p:nvPr/>
        </p:nvSpPr>
        <p:spPr>
          <a:xfrm>
            <a:off x="3378019" y="192122"/>
            <a:ext cx="18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/>
              <a:t>Client</a:t>
            </a:r>
          </a:p>
          <a:p>
            <a:pPr algn="ctr"/>
            <a:r>
              <a:rPr lang="de-DE" sz="1600" dirty="0"/>
              <a:t>(</a:t>
            </a:r>
            <a:r>
              <a:rPr lang="de-DE" sz="1600" dirty="0" err="1"/>
              <a:t>PhotoBox</a:t>
            </a:r>
            <a:r>
              <a:rPr lang="de-DE" sz="1600" dirty="0"/>
              <a:t>)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7269303" y="187501"/>
            <a:ext cx="18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 err="1"/>
              <a:t>Resource</a:t>
            </a:r>
            <a:r>
              <a:rPr lang="de-DE" sz="1600" dirty="0"/>
              <a:t> Server</a:t>
            </a:r>
          </a:p>
          <a:p>
            <a:pPr algn="ctr"/>
            <a:r>
              <a:rPr lang="de-DE" sz="1600" dirty="0"/>
              <a:t>(Google Drive)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0" y="187501"/>
            <a:ext cx="21237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/>
              <a:t>Ralf</a:t>
            </a:r>
          </a:p>
          <a:p>
            <a:pPr algn="ctr"/>
            <a:r>
              <a:rPr lang="de-DE" sz="1600" dirty="0"/>
              <a:t>(</a:t>
            </a:r>
            <a:r>
              <a:rPr lang="de-DE" sz="1600" dirty="0" err="1"/>
              <a:t>Resource</a:t>
            </a:r>
            <a:r>
              <a:rPr lang="de-DE" sz="1600" dirty="0"/>
              <a:t> </a:t>
            </a:r>
            <a:r>
              <a:rPr lang="de-DE" sz="1600" dirty="0" err="1"/>
              <a:t>Owner</a:t>
            </a:r>
            <a:r>
              <a:rPr lang="de-DE" sz="1600" dirty="0"/>
              <a:t>)</a:t>
            </a:r>
          </a:p>
        </p:txBody>
      </p:sp>
      <p:sp>
        <p:nvSpPr>
          <p:cNvPr id="11" name="Pfeil nach rechts 10"/>
          <p:cNvSpPr/>
          <p:nvPr/>
        </p:nvSpPr>
        <p:spPr>
          <a:xfrm>
            <a:off x="516814" y="1456418"/>
            <a:ext cx="3758580" cy="558315"/>
          </a:xfrm>
          <a:prstGeom prst="rightArrow">
            <a:avLst>
              <a:gd name="adj1" fmla="val 68897"/>
              <a:gd name="adj2" fmla="val 50000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 dirty="0"/>
              <a:t>Fotos drucken von Google Drive</a:t>
            </a:r>
          </a:p>
        </p:txBody>
      </p:sp>
      <p:sp>
        <p:nvSpPr>
          <p:cNvPr id="12" name="Rechteck 11"/>
          <p:cNvSpPr/>
          <p:nvPr/>
        </p:nvSpPr>
        <p:spPr>
          <a:xfrm>
            <a:off x="4297467" y="836712"/>
            <a:ext cx="147000" cy="59766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Rechteck 12"/>
          <p:cNvSpPr/>
          <p:nvPr/>
        </p:nvSpPr>
        <p:spPr>
          <a:xfrm>
            <a:off x="8820472" y="836712"/>
            <a:ext cx="136682" cy="59766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Rechteck 13"/>
          <p:cNvSpPr/>
          <p:nvPr/>
        </p:nvSpPr>
        <p:spPr>
          <a:xfrm>
            <a:off x="370708" y="1700808"/>
            <a:ext cx="120728" cy="51125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Pfeil nach rechts 14"/>
          <p:cNvSpPr/>
          <p:nvPr/>
        </p:nvSpPr>
        <p:spPr>
          <a:xfrm flipH="1">
            <a:off x="370708" y="2115515"/>
            <a:ext cx="3921140" cy="427595"/>
          </a:xfrm>
          <a:prstGeom prst="rightArrow">
            <a:avLst>
              <a:gd name="adj1" fmla="val 83681"/>
              <a:gd name="adj2" fmla="val 50000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 dirty="0"/>
              <a:t>Login Seite</a:t>
            </a:r>
          </a:p>
        </p:txBody>
      </p:sp>
      <p:sp>
        <p:nvSpPr>
          <p:cNvPr id="16" name="Textfeld 15"/>
          <p:cNvSpPr txBox="1"/>
          <p:nvPr/>
        </p:nvSpPr>
        <p:spPr>
          <a:xfrm>
            <a:off x="5178476" y="174705"/>
            <a:ext cx="19256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 err="1"/>
              <a:t>Authorization</a:t>
            </a:r>
            <a:r>
              <a:rPr lang="de-DE" sz="1600" dirty="0"/>
              <a:t> Server</a:t>
            </a:r>
          </a:p>
          <a:p>
            <a:pPr algn="ctr"/>
            <a:r>
              <a:rPr lang="de-DE" sz="1600" dirty="0"/>
              <a:t>(Google)</a:t>
            </a:r>
          </a:p>
        </p:txBody>
      </p:sp>
      <p:sp>
        <p:nvSpPr>
          <p:cNvPr id="17" name="Rechteck 16"/>
          <p:cNvSpPr/>
          <p:nvPr/>
        </p:nvSpPr>
        <p:spPr>
          <a:xfrm>
            <a:off x="6441506" y="836712"/>
            <a:ext cx="137688" cy="59766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Pfeil nach rechts 17"/>
          <p:cNvSpPr/>
          <p:nvPr/>
        </p:nvSpPr>
        <p:spPr>
          <a:xfrm>
            <a:off x="4442752" y="2543110"/>
            <a:ext cx="1996092" cy="840193"/>
          </a:xfrm>
          <a:prstGeom prst="rightArrow">
            <a:avLst>
              <a:gd name="adj1" fmla="val 79695"/>
              <a:gd name="adj2" fmla="val 50000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 dirty="0"/>
              <a:t>Username / </a:t>
            </a:r>
            <a:r>
              <a:rPr lang="de-DE" sz="1600" dirty="0" err="1"/>
              <a:t>Pwd</a:t>
            </a:r>
            <a:r>
              <a:rPr lang="de-DE" sz="1600" dirty="0"/>
              <a:t>    </a:t>
            </a:r>
            <a:r>
              <a:rPr lang="de-DE" sz="1600" b="1" dirty="0" err="1"/>
              <a:t>Photobox</a:t>
            </a:r>
            <a:r>
              <a:rPr lang="de-DE" sz="1600" dirty="0"/>
              <a:t>, </a:t>
            </a:r>
            <a:r>
              <a:rPr lang="de-DE" sz="1600" b="1" dirty="0"/>
              <a:t>Fotos</a:t>
            </a:r>
          </a:p>
        </p:txBody>
      </p:sp>
      <p:sp>
        <p:nvSpPr>
          <p:cNvPr id="23" name="Pfeil nach rechts 22"/>
          <p:cNvSpPr/>
          <p:nvPr/>
        </p:nvSpPr>
        <p:spPr>
          <a:xfrm>
            <a:off x="4442752" y="5157192"/>
            <a:ext cx="4369117" cy="423651"/>
          </a:xfrm>
          <a:prstGeom prst="rightArrow">
            <a:avLst>
              <a:gd name="adj1" fmla="val 71596"/>
              <a:gd name="adj2" fmla="val 50000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 b="1" dirty="0"/>
              <a:t>Access Token</a:t>
            </a:r>
          </a:p>
        </p:txBody>
      </p:sp>
      <p:sp>
        <p:nvSpPr>
          <p:cNvPr id="3" name="Pfeil nach links und rechts 2"/>
          <p:cNvSpPr/>
          <p:nvPr/>
        </p:nvSpPr>
        <p:spPr>
          <a:xfrm>
            <a:off x="6627310" y="5580843"/>
            <a:ext cx="2193162" cy="360040"/>
          </a:xfrm>
          <a:prstGeom prst="leftRightArrow">
            <a:avLst>
              <a:gd name="adj1" fmla="val 81099"/>
              <a:gd name="adj2" fmla="val 50000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err="1"/>
              <a:t>Validate</a:t>
            </a:r>
            <a:endParaRPr lang="de-DE" dirty="0"/>
          </a:p>
        </p:txBody>
      </p:sp>
      <p:sp>
        <p:nvSpPr>
          <p:cNvPr id="26" name="Pfeil nach rechts 25"/>
          <p:cNvSpPr/>
          <p:nvPr/>
        </p:nvSpPr>
        <p:spPr>
          <a:xfrm flipH="1">
            <a:off x="4450086" y="5991134"/>
            <a:ext cx="4366084" cy="364456"/>
          </a:xfrm>
          <a:prstGeom prst="rightArrow">
            <a:avLst>
              <a:gd name="adj1" fmla="val 79695"/>
              <a:gd name="adj2" fmla="val 50000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 b="1" dirty="0"/>
              <a:t>Fotos</a:t>
            </a:r>
          </a:p>
        </p:txBody>
      </p:sp>
      <p:sp>
        <p:nvSpPr>
          <p:cNvPr id="27" name="Pfeil nach rechts 26"/>
          <p:cNvSpPr/>
          <p:nvPr/>
        </p:nvSpPr>
        <p:spPr>
          <a:xfrm flipH="1">
            <a:off x="491436" y="5991134"/>
            <a:ext cx="3792532" cy="364456"/>
          </a:xfrm>
          <a:prstGeom prst="rightArrow">
            <a:avLst>
              <a:gd name="adj1" fmla="val 79695"/>
              <a:gd name="adj2" fmla="val 50000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 b="1" dirty="0"/>
              <a:t>Fotos</a:t>
            </a:r>
          </a:p>
        </p:txBody>
      </p:sp>
      <p:sp>
        <p:nvSpPr>
          <p:cNvPr id="32" name="Flussdiagramm: Alternativer Prozess 31"/>
          <p:cNvSpPr/>
          <p:nvPr/>
        </p:nvSpPr>
        <p:spPr>
          <a:xfrm rot="1017475">
            <a:off x="4988692" y="1344800"/>
            <a:ext cx="4065455" cy="1224136"/>
          </a:xfrm>
          <a:prstGeom prst="flowChartAlternateProces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/>
              <a:t>„</a:t>
            </a:r>
            <a:r>
              <a:rPr lang="en-US" sz="2400" dirty="0"/>
              <a:t>Resource Owner Password Credentials Grant”</a:t>
            </a:r>
            <a:endParaRPr lang="de-DE" sz="2400" dirty="0"/>
          </a:p>
        </p:txBody>
      </p:sp>
      <p:sp>
        <p:nvSpPr>
          <p:cNvPr id="24" name="Pfeil nach rechts 23"/>
          <p:cNvSpPr/>
          <p:nvPr/>
        </p:nvSpPr>
        <p:spPr>
          <a:xfrm>
            <a:off x="536639" y="2634439"/>
            <a:ext cx="3758580" cy="558315"/>
          </a:xfrm>
          <a:prstGeom prst="rightArrow">
            <a:avLst>
              <a:gd name="adj1" fmla="val 68897"/>
              <a:gd name="adj2" fmla="val 50000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 dirty="0"/>
              <a:t>Username / Password</a:t>
            </a:r>
          </a:p>
        </p:txBody>
      </p:sp>
      <p:sp>
        <p:nvSpPr>
          <p:cNvPr id="25" name="Pfeil nach rechts 24"/>
          <p:cNvSpPr/>
          <p:nvPr/>
        </p:nvSpPr>
        <p:spPr>
          <a:xfrm flipH="1">
            <a:off x="4437842" y="3804593"/>
            <a:ext cx="1998045" cy="364456"/>
          </a:xfrm>
          <a:prstGeom prst="rightArrow">
            <a:avLst>
              <a:gd name="adj1" fmla="val 79695"/>
              <a:gd name="adj2" fmla="val 50000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 b="1" dirty="0"/>
              <a:t>Access Token</a:t>
            </a:r>
          </a:p>
        </p:txBody>
      </p:sp>
    </p:spTree>
    <p:extLst>
      <p:ext uri="{BB962C8B-B14F-4D97-AF65-F5344CB8AC3E}">
        <p14:creationId xmlns:p14="http://schemas.microsoft.com/office/powerpoint/2010/main" val="1649535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ussdiagramm: Alternativer Prozess 4"/>
          <p:cNvSpPr/>
          <p:nvPr/>
        </p:nvSpPr>
        <p:spPr>
          <a:xfrm>
            <a:off x="4067944" y="4581128"/>
            <a:ext cx="4944114" cy="2232248"/>
          </a:xfrm>
          <a:prstGeom prst="flowChartAlternate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4" name="Picture 5" descr="C:\Users\Ralf\AppData\Local\Microsoft\Windows\INetCache\IE\U9MHC6VC\120px-User_icon_2.svg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761823"/>
            <a:ext cx="1152128" cy="1152128"/>
          </a:xfrm>
          <a:prstGeom prst="rect">
            <a:avLst/>
          </a:prstGeom>
          <a:noFill/>
        </p:spPr>
      </p:pic>
      <p:pic>
        <p:nvPicPr>
          <p:cNvPr id="7" name="Picture 4" descr="C:\Users\Ralf\AppData\Local\Microsoft\Windows\INetCache\IE\88DVURL0\large-computer-screen-keyboard-mouse-aka-thing-client-66.6-16969[1]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1121864"/>
            <a:ext cx="1728192" cy="938984"/>
          </a:xfrm>
          <a:prstGeom prst="rect">
            <a:avLst/>
          </a:prstGeom>
          <a:noFill/>
        </p:spPr>
      </p:pic>
      <p:sp>
        <p:nvSpPr>
          <p:cNvPr id="8" name="Textfeld 7"/>
          <p:cNvSpPr txBox="1"/>
          <p:nvPr/>
        </p:nvSpPr>
        <p:spPr>
          <a:xfrm>
            <a:off x="3378019" y="192122"/>
            <a:ext cx="18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/>
              <a:t>Client</a:t>
            </a:r>
          </a:p>
          <a:p>
            <a:pPr algn="ctr"/>
            <a:r>
              <a:rPr lang="de-DE" sz="1600" dirty="0"/>
              <a:t>(</a:t>
            </a:r>
            <a:r>
              <a:rPr lang="de-DE" sz="1600" dirty="0" err="1"/>
              <a:t>PhotoBox</a:t>
            </a:r>
            <a:r>
              <a:rPr lang="de-DE" sz="1600" dirty="0"/>
              <a:t>)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7269303" y="187501"/>
            <a:ext cx="18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 err="1"/>
              <a:t>Resource</a:t>
            </a:r>
            <a:r>
              <a:rPr lang="de-DE" sz="1600" dirty="0"/>
              <a:t> Server</a:t>
            </a:r>
          </a:p>
          <a:p>
            <a:pPr algn="ctr"/>
            <a:r>
              <a:rPr lang="de-DE" sz="1600" dirty="0"/>
              <a:t>(Google Drive)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0" y="187501"/>
            <a:ext cx="21237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/>
              <a:t>Ralf</a:t>
            </a:r>
          </a:p>
          <a:p>
            <a:pPr algn="ctr"/>
            <a:r>
              <a:rPr lang="de-DE" sz="1600" dirty="0"/>
              <a:t>(</a:t>
            </a:r>
            <a:r>
              <a:rPr lang="de-DE" sz="1600" dirty="0" err="1"/>
              <a:t>Resource</a:t>
            </a:r>
            <a:r>
              <a:rPr lang="de-DE" sz="1600" dirty="0"/>
              <a:t> </a:t>
            </a:r>
            <a:r>
              <a:rPr lang="de-DE" sz="1600" dirty="0" err="1"/>
              <a:t>Owner</a:t>
            </a:r>
            <a:r>
              <a:rPr lang="de-DE" sz="1600" dirty="0"/>
              <a:t>)</a:t>
            </a:r>
          </a:p>
        </p:txBody>
      </p:sp>
      <p:sp>
        <p:nvSpPr>
          <p:cNvPr id="12" name="Rechteck 11"/>
          <p:cNvSpPr/>
          <p:nvPr/>
        </p:nvSpPr>
        <p:spPr>
          <a:xfrm>
            <a:off x="4297467" y="836712"/>
            <a:ext cx="147000" cy="59766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Rechteck 12"/>
          <p:cNvSpPr/>
          <p:nvPr/>
        </p:nvSpPr>
        <p:spPr>
          <a:xfrm>
            <a:off x="8820472" y="836712"/>
            <a:ext cx="136682" cy="59766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Rechteck 13"/>
          <p:cNvSpPr/>
          <p:nvPr/>
        </p:nvSpPr>
        <p:spPr>
          <a:xfrm>
            <a:off x="370708" y="1700808"/>
            <a:ext cx="120728" cy="51125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Textfeld 15"/>
          <p:cNvSpPr txBox="1"/>
          <p:nvPr/>
        </p:nvSpPr>
        <p:spPr>
          <a:xfrm>
            <a:off x="5178476" y="174705"/>
            <a:ext cx="19256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 err="1"/>
              <a:t>Authorization</a:t>
            </a:r>
            <a:r>
              <a:rPr lang="de-DE" sz="1600" dirty="0"/>
              <a:t> Server</a:t>
            </a:r>
          </a:p>
          <a:p>
            <a:pPr algn="ctr"/>
            <a:r>
              <a:rPr lang="de-DE" sz="1600" dirty="0"/>
              <a:t>(Google)</a:t>
            </a:r>
          </a:p>
        </p:txBody>
      </p:sp>
      <p:sp>
        <p:nvSpPr>
          <p:cNvPr id="17" name="Rechteck 16"/>
          <p:cNvSpPr/>
          <p:nvPr/>
        </p:nvSpPr>
        <p:spPr>
          <a:xfrm>
            <a:off x="6441506" y="836712"/>
            <a:ext cx="137688" cy="59766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Pfeil nach rechts 17"/>
          <p:cNvSpPr/>
          <p:nvPr/>
        </p:nvSpPr>
        <p:spPr>
          <a:xfrm>
            <a:off x="4442752" y="2543110"/>
            <a:ext cx="1996092" cy="840193"/>
          </a:xfrm>
          <a:prstGeom prst="rightArrow">
            <a:avLst>
              <a:gd name="adj1" fmla="val 79695"/>
              <a:gd name="adj2" fmla="val 50000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 dirty="0"/>
              <a:t>Client / Secret </a:t>
            </a:r>
            <a:r>
              <a:rPr lang="de-DE" sz="1600" b="1" dirty="0" err="1"/>
              <a:t>Photobox</a:t>
            </a:r>
            <a:r>
              <a:rPr lang="de-DE" sz="1600" dirty="0"/>
              <a:t>, </a:t>
            </a:r>
            <a:r>
              <a:rPr lang="de-DE" sz="1600" b="1" dirty="0"/>
              <a:t>Fotos</a:t>
            </a:r>
          </a:p>
        </p:txBody>
      </p:sp>
      <p:sp>
        <p:nvSpPr>
          <p:cNvPr id="23" name="Pfeil nach rechts 22"/>
          <p:cNvSpPr/>
          <p:nvPr/>
        </p:nvSpPr>
        <p:spPr>
          <a:xfrm>
            <a:off x="4442752" y="5157192"/>
            <a:ext cx="4369117" cy="423651"/>
          </a:xfrm>
          <a:prstGeom prst="rightArrow">
            <a:avLst>
              <a:gd name="adj1" fmla="val 71596"/>
              <a:gd name="adj2" fmla="val 50000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 b="1" dirty="0"/>
              <a:t>Access Token</a:t>
            </a:r>
          </a:p>
        </p:txBody>
      </p:sp>
      <p:sp>
        <p:nvSpPr>
          <p:cNvPr id="3" name="Pfeil nach links und rechts 2"/>
          <p:cNvSpPr/>
          <p:nvPr/>
        </p:nvSpPr>
        <p:spPr>
          <a:xfrm>
            <a:off x="6627310" y="5580843"/>
            <a:ext cx="2193162" cy="360040"/>
          </a:xfrm>
          <a:prstGeom prst="leftRightArrow">
            <a:avLst>
              <a:gd name="adj1" fmla="val 81099"/>
              <a:gd name="adj2" fmla="val 50000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err="1"/>
              <a:t>Validate</a:t>
            </a:r>
            <a:endParaRPr lang="de-DE" dirty="0"/>
          </a:p>
        </p:txBody>
      </p:sp>
      <p:sp>
        <p:nvSpPr>
          <p:cNvPr id="26" name="Pfeil nach rechts 25"/>
          <p:cNvSpPr/>
          <p:nvPr/>
        </p:nvSpPr>
        <p:spPr>
          <a:xfrm flipH="1">
            <a:off x="4450086" y="5991134"/>
            <a:ext cx="4366084" cy="364456"/>
          </a:xfrm>
          <a:prstGeom prst="rightArrow">
            <a:avLst>
              <a:gd name="adj1" fmla="val 79695"/>
              <a:gd name="adj2" fmla="val 50000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 b="1" dirty="0"/>
              <a:t>Fotos</a:t>
            </a:r>
          </a:p>
        </p:txBody>
      </p:sp>
      <p:sp>
        <p:nvSpPr>
          <p:cNvPr id="32" name="Flussdiagramm: Alternativer Prozess 31"/>
          <p:cNvSpPr/>
          <p:nvPr/>
        </p:nvSpPr>
        <p:spPr>
          <a:xfrm rot="1017475">
            <a:off x="4988692" y="1344800"/>
            <a:ext cx="4065455" cy="1224136"/>
          </a:xfrm>
          <a:prstGeom prst="flowChartAlternateProces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/>
              <a:t>„</a:t>
            </a:r>
            <a:r>
              <a:rPr lang="en-US" sz="2400" dirty="0"/>
              <a:t>Client Credentials Grant”</a:t>
            </a:r>
            <a:endParaRPr lang="de-DE" sz="2400" dirty="0"/>
          </a:p>
        </p:txBody>
      </p:sp>
      <p:sp>
        <p:nvSpPr>
          <p:cNvPr id="25" name="Pfeil nach rechts 24"/>
          <p:cNvSpPr/>
          <p:nvPr/>
        </p:nvSpPr>
        <p:spPr>
          <a:xfrm flipH="1">
            <a:off x="4437842" y="3804593"/>
            <a:ext cx="1998045" cy="364456"/>
          </a:xfrm>
          <a:prstGeom prst="rightArrow">
            <a:avLst>
              <a:gd name="adj1" fmla="val 79695"/>
              <a:gd name="adj2" fmla="val 50000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 b="1" dirty="0"/>
              <a:t>Access Token</a:t>
            </a:r>
          </a:p>
        </p:txBody>
      </p:sp>
    </p:spTree>
    <p:extLst>
      <p:ext uri="{BB962C8B-B14F-4D97-AF65-F5344CB8AC3E}">
        <p14:creationId xmlns:p14="http://schemas.microsoft.com/office/powerpoint/2010/main" val="3323574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pPr algn="l"/>
            <a:r>
              <a:rPr lang="de-DE" dirty="0"/>
              <a:t>Anwendungsfälle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544616"/>
          </a:xfrm>
        </p:spPr>
        <p:txBody>
          <a:bodyPr>
            <a:normAutofit fontScale="92500" lnSpcReduction="10000"/>
          </a:bodyPr>
          <a:lstStyle/>
          <a:p>
            <a:r>
              <a:rPr lang="de-DE" dirty="0" err="1">
                <a:solidFill>
                  <a:schemeClr val="accent6"/>
                </a:solidFill>
              </a:rPr>
              <a:t>Authorization</a:t>
            </a:r>
            <a:r>
              <a:rPr lang="de-DE" dirty="0">
                <a:solidFill>
                  <a:schemeClr val="accent6"/>
                </a:solidFill>
              </a:rPr>
              <a:t> Code Grant</a:t>
            </a:r>
          </a:p>
          <a:p>
            <a:pPr lvl="1"/>
            <a:r>
              <a:rPr lang="de-DE" dirty="0"/>
              <a:t>Applikationen </a:t>
            </a:r>
            <a:r>
              <a:rPr lang="de-DE" b="1" dirty="0"/>
              <a:t>mit eigenem </a:t>
            </a:r>
            <a:r>
              <a:rPr lang="de-DE" dirty="0"/>
              <a:t>Server</a:t>
            </a:r>
            <a:br>
              <a:rPr lang="de-DE" dirty="0"/>
            </a:br>
            <a:endParaRPr lang="de-DE" dirty="0"/>
          </a:p>
          <a:p>
            <a:r>
              <a:rPr lang="de-DE" dirty="0" err="1">
                <a:solidFill>
                  <a:schemeClr val="accent6"/>
                </a:solidFill>
              </a:rPr>
              <a:t>Implicit</a:t>
            </a:r>
            <a:r>
              <a:rPr lang="de-DE" dirty="0">
                <a:solidFill>
                  <a:schemeClr val="accent6"/>
                </a:solidFill>
              </a:rPr>
              <a:t> Grant</a:t>
            </a:r>
          </a:p>
          <a:p>
            <a:pPr lvl="1"/>
            <a:r>
              <a:rPr lang="de-DE" dirty="0"/>
              <a:t>Browser Applikationen </a:t>
            </a:r>
            <a:r>
              <a:rPr lang="de-DE" b="1" dirty="0"/>
              <a:t>ohne eigenen </a:t>
            </a:r>
            <a:r>
              <a:rPr lang="de-DE" dirty="0"/>
              <a:t>Server</a:t>
            </a:r>
            <a:br>
              <a:rPr lang="de-DE" dirty="0"/>
            </a:br>
            <a:endParaRPr lang="de-DE" dirty="0">
              <a:solidFill>
                <a:schemeClr val="accent6"/>
              </a:solidFill>
            </a:endParaRPr>
          </a:p>
          <a:p>
            <a:r>
              <a:rPr lang="de-DE" dirty="0" err="1" smtClean="0">
                <a:solidFill>
                  <a:schemeClr val="accent6"/>
                </a:solidFill>
              </a:rPr>
              <a:t>Resource</a:t>
            </a:r>
            <a:r>
              <a:rPr lang="de-DE" dirty="0" smtClean="0">
                <a:solidFill>
                  <a:schemeClr val="accent6"/>
                </a:solidFill>
              </a:rPr>
              <a:t> </a:t>
            </a:r>
            <a:r>
              <a:rPr lang="de-DE" dirty="0" err="1" smtClean="0">
                <a:solidFill>
                  <a:schemeClr val="accent6"/>
                </a:solidFill>
              </a:rPr>
              <a:t>Owner</a:t>
            </a:r>
            <a:r>
              <a:rPr lang="de-DE" dirty="0" smtClean="0">
                <a:solidFill>
                  <a:schemeClr val="accent6"/>
                </a:solidFill>
              </a:rPr>
              <a:t> Password </a:t>
            </a:r>
            <a:r>
              <a:rPr lang="de-DE" dirty="0" err="1" smtClean="0">
                <a:solidFill>
                  <a:schemeClr val="accent6"/>
                </a:solidFill>
              </a:rPr>
              <a:t>Credentials</a:t>
            </a:r>
            <a:r>
              <a:rPr lang="de-DE" dirty="0" smtClean="0">
                <a:solidFill>
                  <a:schemeClr val="accent6"/>
                </a:solidFill>
              </a:rPr>
              <a:t> Grant</a:t>
            </a:r>
          </a:p>
          <a:p>
            <a:pPr lvl="1"/>
            <a:r>
              <a:rPr lang="de-DE" dirty="0" smtClean="0"/>
              <a:t>Legacy</a:t>
            </a:r>
            <a:endParaRPr lang="de-DE" dirty="0"/>
          </a:p>
          <a:p>
            <a:pPr lvl="1"/>
            <a:r>
              <a:rPr lang="de-DE" dirty="0"/>
              <a:t>Alles aus einer Hand</a:t>
            </a:r>
            <a:br>
              <a:rPr lang="de-DE" dirty="0"/>
            </a:br>
            <a:endParaRPr lang="de-DE" dirty="0"/>
          </a:p>
          <a:p>
            <a:r>
              <a:rPr lang="de-DE" dirty="0" smtClean="0">
                <a:solidFill>
                  <a:schemeClr val="accent6"/>
                </a:solidFill>
              </a:rPr>
              <a:t>Client </a:t>
            </a:r>
            <a:r>
              <a:rPr lang="de-DE" dirty="0" err="1">
                <a:solidFill>
                  <a:schemeClr val="accent6"/>
                </a:solidFill>
              </a:rPr>
              <a:t>Credentials</a:t>
            </a:r>
            <a:r>
              <a:rPr lang="de-DE" dirty="0">
                <a:solidFill>
                  <a:schemeClr val="accent6"/>
                </a:solidFill>
              </a:rPr>
              <a:t> Grant</a:t>
            </a:r>
          </a:p>
          <a:p>
            <a:pPr lvl="1"/>
            <a:r>
              <a:rPr lang="de-DE" dirty="0"/>
              <a:t>Services ohne User Interaktion</a:t>
            </a:r>
          </a:p>
          <a:p>
            <a:pPr lvl="1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93521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pPr algn="l"/>
            <a:r>
              <a:rPr lang="de-DE" dirty="0" smtClean="0"/>
              <a:t>Was fehlt?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18457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de-DE" dirty="0" smtClean="0"/>
              <a:t>Keine User Information!</a:t>
            </a:r>
          </a:p>
          <a:p>
            <a:pPr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93521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pPr algn="l"/>
            <a:r>
              <a:rPr lang="de-DE" dirty="0" err="1"/>
              <a:t>OpenID</a:t>
            </a:r>
            <a:r>
              <a:rPr lang="de-DE" dirty="0"/>
              <a:t> Connect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23528" y="1268760"/>
            <a:ext cx="8496944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b="1" dirty="0" err="1"/>
              <a:t>What</a:t>
            </a:r>
            <a:r>
              <a:rPr lang="de-DE" b="1" dirty="0"/>
              <a:t> </a:t>
            </a:r>
            <a:r>
              <a:rPr lang="de-DE" b="1" dirty="0" err="1"/>
              <a:t>is</a:t>
            </a:r>
            <a:r>
              <a:rPr lang="de-DE" b="1" dirty="0"/>
              <a:t> </a:t>
            </a:r>
            <a:r>
              <a:rPr lang="de-DE" b="1" dirty="0" err="1"/>
              <a:t>OpenID</a:t>
            </a:r>
            <a:r>
              <a:rPr lang="de-DE" b="1" dirty="0"/>
              <a:t> Connect?</a:t>
            </a:r>
          </a:p>
          <a:p>
            <a:r>
              <a:rPr lang="en-US" dirty="0"/>
              <a:t>OpenID Connect 1.0 is a simple </a:t>
            </a:r>
            <a:r>
              <a:rPr lang="en-US" dirty="0">
                <a:solidFill>
                  <a:srgbClr val="FF0000"/>
                </a:solidFill>
              </a:rPr>
              <a:t>identity layer </a:t>
            </a:r>
            <a:r>
              <a:rPr lang="en-US" dirty="0"/>
              <a:t>on top of the OAuth 2.0 protocol. It allows Clients to verify the </a:t>
            </a:r>
            <a:r>
              <a:rPr lang="en-US" dirty="0">
                <a:solidFill>
                  <a:srgbClr val="FF0000"/>
                </a:solidFill>
              </a:rPr>
              <a:t>identity</a:t>
            </a:r>
            <a:r>
              <a:rPr lang="en-US" dirty="0"/>
              <a:t> of the End-User based on the authentication performed by an Authorization Server, as well as to obtain </a:t>
            </a:r>
            <a:r>
              <a:rPr lang="en-US" dirty="0">
                <a:solidFill>
                  <a:srgbClr val="FF0000"/>
                </a:solidFill>
              </a:rPr>
              <a:t>basic profile information</a:t>
            </a:r>
            <a:r>
              <a:rPr lang="en-US" dirty="0"/>
              <a:t> about the End-User in an interoperable and </a:t>
            </a:r>
            <a:r>
              <a:rPr lang="en-US" dirty="0">
                <a:solidFill>
                  <a:srgbClr val="FF0000"/>
                </a:solidFill>
              </a:rPr>
              <a:t>REST-like </a:t>
            </a:r>
            <a:r>
              <a:rPr lang="en-US" dirty="0"/>
              <a:t>manner.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7310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pPr algn="l"/>
            <a:r>
              <a:rPr lang="de-DE" dirty="0" err="1" smtClean="0"/>
              <a:t>OpenID</a:t>
            </a:r>
            <a:r>
              <a:rPr lang="de-DE" dirty="0" smtClean="0"/>
              <a:t> Connect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23528" y="1268760"/>
            <a:ext cx="8496944" cy="54006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Also: Standard </a:t>
            </a:r>
            <a:r>
              <a:rPr lang="en-US" dirty="0" err="1" smtClean="0"/>
              <a:t>für</a:t>
            </a:r>
            <a:r>
              <a:rPr lang="en-US" dirty="0" smtClean="0"/>
              <a:t> </a:t>
            </a:r>
            <a:r>
              <a:rPr lang="en-US" b="1" dirty="0" smtClean="0"/>
              <a:t>Identity Provider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Was </a:t>
            </a:r>
            <a:r>
              <a:rPr lang="en-US" b="1" dirty="0" err="1" smtClean="0"/>
              <a:t>ist</a:t>
            </a:r>
            <a:r>
              <a:rPr lang="en-US" b="1" dirty="0" smtClean="0"/>
              <a:t> </a:t>
            </a:r>
            <a:r>
              <a:rPr lang="en-US" b="1" dirty="0" err="1" smtClean="0"/>
              <a:t>ein</a:t>
            </a:r>
            <a:r>
              <a:rPr lang="en-US" b="1" dirty="0" smtClean="0"/>
              <a:t> Identity Provider</a:t>
            </a:r>
            <a:r>
              <a:rPr lang="en-US" dirty="0" smtClean="0"/>
              <a:t>:</a:t>
            </a:r>
          </a:p>
          <a:p>
            <a:r>
              <a:rPr lang="en-US" dirty="0" err="1" smtClean="0"/>
              <a:t>Authentifiziert</a:t>
            </a:r>
            <a:r>
              <a:rPr lang="en-US" dirty="0" smtClean="0"/>
              <a:t> </a:t>
            </a:r>
            <a:r>
              <a:rPr lang="en-US" dirty="0" err="1" smtClean="0"/>
              <a:t>Benutzer</a:t>
            </a:r>
            <a:endParaRPr lang="en-US" dirty="0" smtClean="0"/>
          </a:p>
          <a:p>
            <a:r>
              <a:rPr lang="en-US" dirty="0" err="1" smtClean="0"/>
              <a:t>Hält</a:t>
            </a:r>
            <a:r>
              <a:rPr lang="en-US" dirty="0" smtClean="0"/>
              <a:t> </a:t>
            </a:r>
            <a:r>
              <a:rPr lang="en-US" dirty="0" err="1" smtClean="0"/>
              <a:t>Informationen</a:t>
            </a:r>
            <a:r>
              <a:rPr lang="en-US" dirty="0" smtClean="0"/>
              <a:t> </a:t>
            </a:r>
            <a:r>
              <a:rPr lang="en-US" dirty="0" err="1" smtClean="0"/>
              <a:t>über</a:t>
            </a:r>
            <a:r>
              <a:rPr lang="en-US" dirty="0" smtClean="0"/>
              <a:t> den </a:t>
            </a:r>
            <a:r>
              <a:rPr lang="en-US" dirty="0" err="1" smtClean="0"/>
              <a:t>Benutzer</a:t>
            </a:r>
            <a:endParaRPr lang="en-US" dirty="0" smtClean="0"/>
          </a:p>
          <a:p>
            <a:r>
              <a:rPr lang="en-US" dirty="0" err="1" smtClean="0"/>
              <a:t>Zuständig</a:t>
            </a:r>
            <a:r>
              <a:rPr lang="en-US" dirty="0" smtClean="0"/>
              <a:t> </a:t>
            </a:r>
            <a:r>
              <a:rPr lang="en-US" dirty="0" err="1" smtClean="0"/>
              <a:t>für</a:t>
            </a:r>
            <a:r>
              <a:rPr lang="en-US" dirty="0" smtClean="0"/>
              <a:t> </a:t>
            </a:r>
            <a:r>
              <a:rPr lang="en-US" dirty="0" err="1" smtClean="0"/>
              <a:t>viele</a:t>
            </a:r>
            <a:r>
              <a:rPr lang="en-US" dirty="0" smtClean="0"/>
              <a:t> </a:t>
            </a:r>
            <a:r>
              <a:rPr lang="en-US" dirty="0" err="1" smtClean="0"/>
              <a:t>verschiedene</a:t>
            </a:r>
            <a:r>
              <a:rPr lang="en-US" dirty="0" smtClean="0"/>
              <a:t> </a:t>
            </a:r>
            <a:r>
              <a:rPr lang="en-US" dirty="0" err="1" smtClean="0"/>
              <a:t>Resourcen</a:t>
            </a:r>
            <a:endParaRPr lang="en-US" dirty="0" smtClean="0"/>
          </a:p>
          <a:p>
            <a:r>
              <a:rPr lang="en-US" dirty="0" err="1" smtClean="0"/>
              <a:t>Beispiele</a:t>
            </a:r>
            <a:r>
              <a:rPr lang="en-US" dirty="0" smtClean="0"/>
              <a:t>: Login with Google, </a:t>
            </a:r>
            <a:r>
              <a:rPr lang="en-US" dirty="0" err="1" smtClean="0"/>
              <a:t>Facebook</a:t>
            </a:r>
            <a:r>
              <a:rPr lang="en-US" dirty="0" smtClean="0"/>
              <a:t> etc.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b="1" dirty="0" err="1" smtClean="0"/>
              <a:t>Unterstützung</a:t>
            </a:r>
            <a:r>
              <a:rPr lang="en-US" b="1" dirty="0" smtClean="0"/>
              <a:t> </a:t>
            </a:r>
            <a:r>
              <a:rPr lang="en-US" b="1" dirty="0" err="1" smtClean="0"/>
              <a:t>durch</a:t>
            </a:r>
            <a:r>
              <a:rPr lang="en-US" b="1" dirty="0" smtClean="0"/>
              <a:t>:</a:t>
            </a:r>
          </a:p>
          <a:p>
            <a:r>
              <a:rPr lang="en-US" dirty="0" smtClean="0"/>
              <a:t>Microsoft, Google, Amazon, IBM, …</a:t>
            </a:r>
            <a:endParaRPr lang="de-DE" dirty="0" smtClean="0"/>
          </a:p>
          <a:p>
            <a:endParaRPr lang="en-US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87310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pPr algn="l"/>
            <a:r>
              <a:rPr lang="de-DE" dirty="0" err="1"/>
              <a:t>OpenID</a:t>
            </a:r>
            <a:r>
              <a:rPr lang="de-DE" dirty="0"/>
              <a:t> Connect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23528" y="1268760"/>
            <a:ext cx="8496944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b="1" dirty="0" smtClean="0"/>
              <a:t>ID Token</a:t>
            </a:r>
            <a:endParaRPr lang="de-DE" b="1" dirty="0"/>
          </a:p>
          <a:p>
            <a:r>
              <a:rPr lang="en-US" dirty="0" err="1" smtClean="0"/>
              <a:t>Json</a:t>
            </a:r>
            <a:r>
              <a:rPr lang="en-US" dirty="0" smtClean="0"/>
              <a:t> Web Token (JWT) = </a:t>
            </a:r>
            <a:r>
              <a:rPr lang="en-US" dirty="0" err="1" smtClean="0"/>
              <a:t>signiertes</a:t>
            </a:r>
            <a:r>
              <a:rPr lang="en-US" dirty="0" smtClean="0"/>
              <a:t> JSON</a:t>
            </a:r>
          </a:p>
          <a:p>
            <a:r>
              <a:rPr lang="en-US" dirty="0" err="1" smtClean="0"/>
              <a:t>Enthält</a:t>
            </a:r>
            <a:r>
              <a:rPr lang="en-US" dirty="0" smtClean="0"/>
              <a:t> “Claims”</a:t>
            </a:r>
          </a:p>
          <a:p>
            <a:pPr lvl="1"/>
            <a:r>
              <a:rPr lang="en-US" dirty="0" smtClean="0"/>
              <a:t>User ID</a:t>
            </a:r>
          </a:p>
          <a:p>
            <a:pPr lvl="1"/>
            <a:r>
              <a:rPr lang="en-US" dirty="0" err="1" smtClean="0"/>
              <a:t>Aussteller</a:t>
            </a:r>
            <a:endParaRPr lang="en-US" dirty="0" smtClean="0"/>
          </a:p>
          <a:p>
            <a:pPr lvl="1"/>
            <a:r>
              <a:rPr lang="en-US" dirty="0" err="1" smtClean="0"/>
              <a:t>Zeitstempel</a:t>
            </a:r>
            <a:endParaRPr lang="en-US" dirty="0" smtClean="0"/>
          </a:p>
          <a:p>
            <a:pPr lvl="1"/>
            <a:r>
              <a:rPr lang="en-US" dirty="0" err="1" smtClean="0"/>
              <a:t>Gültigkeitsdauer</a:t>
            </a:r>
            <a:endParaRPr lang="en-US" dirty="0" smtClean="0"/>
          </a:p>
          <a:p>
            <a:pPr lvl="1"/>
            <a:r>
              <a:rPr lang="en-US" dirty="0" smtClean="0"/>
              <a:t>Optional: Email, Name</a:t>
            </a:r>
          </a:p>
          <a:p>
            <a:pPr lvl="1"/>
            <a:r>
              <a:rPr lang="en-US" dirty="0" err="1" smtClean="0"/>
              <a:t>Signatur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7310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Abgerundetes Rechteck 25"/>
          <p:cNvSpPr/>
          <p:nvPr/>
        </p:nvSpPr>
        <p:spPr>
          <a:xfrm>
            <a:off x="3491880" y="1772816"/>
            <a:ext cx="5400600" cy="3384376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de-DE" sz="2800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Users\Ralf\AppData\Local\Microsoft\Windows\INetCache\IE\WJJKEX1Z\database-server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2420888"/>
            <a:ext cx="1354486" cy="1664965"/>
          </a:xfrm>
          <a:prstGeom prst="rect">
            <a:avLst/>
          </a:prstGeom>
          <a:noFill/>
        </p:spPr>
      </p:pic>
      <p:pic>
        <p:nvPicPr>
          <p:cNvPr id="1028" name="Picture 4" descr="C:\Users\Ralf\AppData\Local\Microsoft\Windows\INetCache\IE\88DVURL0\large-computer-screen-keyboard-mouse-aka-thing-client-66.6-16969[1]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872" y="2780928"/>
            <a:ext cx="2376264" cy="1291103"/>
          </a:xfrm>
          <a:prstGeom prst="rect">
            <a:avLst/>
          </a:prstGeom>
          <a:noFill/>
        </p:spPr>
      </p:pic>
      <p:sp>
        <p:nvSpPr>
          <p:cNvPr id="7" name="Pfeil nach links und rechts 6"/>
          <p:cNvSpPr/>
          <p:nvPr/>
        </p:nvSpPr>
        <p:spPr>
          <a:xfrm>
            <a:off x="5004048" y="3212976"/>
            <a:ext cx="2088232" cy="648072"/>
          </a:xfrm>
          <a:prstGeom prst="left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feld 7"/>
          <p:cNvSpPr txBox="1"/>
          <p:nvPr/>
        </p:nvSpPr>
        <p:spPr>
          <a:xfrm>
            <a:off x="7164288" y="4077072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dirty="0"/>
              <a:t>Server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3851920" y="4085853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Client</a:t>
            </a:r>
          </a:p>
        </p:txBody>
      </p:sp>
      <p:sp>
        <p:nvSpPr>
          <p:cNvPr id="11" name="Pfeil nach links und rechts 10"/>
          <p:cNvSpPr/>
          <p:nvPr/>
        </p:nvSpPr>
        <p:spPr>
          <a:xfrm>
            <a:off x="1763688" y="3212976"/>
            <a:ext cx="1872208" cy="648072"/>
          </a:xfrm>
          <a:prstGeom prst="left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29" name="Picture 5" descr="C:\Users\Ralf\AppData\Local\Microsoft\Windows\INetCache\IE\U9MHC6VC\120px-User_icon_2.svg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2564904"/>
            <a:ext cx="1728192" cy="1728192"/>
          </a:xfrm>
          <a:prstGeom prst="rect">
            <a:avLst/>
          </a:prstGeom>
          <a:noFill/>
        </p:spPr>
      </p:pic>
      <p:sp>
        <p:nvSpPr>
          <p:cNvPr id="17" name="Pfeil nach rechts 16"/>
          <p:cNvSpPr/>
          <p:nvPr/>
        </p:nvSpPr>
        <p:spPr>
          <a:xfrm>
            <a:off x="1835696" y="2564904"/>
            <a:ext cx="1728192" cy="720080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User / Pass</a:t>
            </a:r>
          </a:p>
        </p:txBody>
      </p:sp>
      <p:sp>
        <p:nvSpPr>
          <p:cNvPr id="18" name="Pfeil nach rechts 17"/>
          <p:cNvSpPr/>
          <p:nvPr/>
        </p:nvSpPr>
        <p:spPr>
          <a:xfrm>
            <a:off x="5076056" y="2564904"/>
            <a:ext cx="2088232" cy="720080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User / Pass</a:t>
            </a:r>
          </a:p>
        </p:txBody>
      </p:sp>
      <p:sp>
        <p:nvSpPr>
          <p:cNvPr id="25" name="Titel 2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dirty="0"/>
              <a:t>Früher</a:t>
            </a:r>
          </a:p>
        </p:txBody>
      </p:sp>
      <p:sp>
        <p:nvSpPr>
          <p:cNvPr id="27" name="Textfeld 26"/>
          <p:cNvSpPr txBox="1"/>
          <p:nvPr/>
        </p:nvSpPr>
        <p:spPr>
          <a:xfrm>
            <a:off x="4283968" y="5229200"/>
            <a:ext cx="36724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dirty="0">
                <a:solidFill>
                  <a:schemeClr val="tx1"/>
                </a:solidFill>
              </a:rPr>
              <a:t>Alles aus einer Hand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17" grpId="0" animBg="1"/>
      <p:bldP spid="18" grpId="0" animBg="1"/>
      <p:bldP spid="2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pPr algn="l"/>
            <a:r>
              <a:rPr lang="de-DE" dirty="0" err="1"/>
              <a:t>OpenID</a:t>
            </a:r>
            <a:r>
              <a:rPr lang="de-DE" dirty="0"/>
              <a:t> Connect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b="1" dirty="0" smtClean="0"/>
              <a:t>   ID Token Beispiel:</a:t>
            </a:r>
            <a:endParaRPr lang="de-DE" b="1" dirty="0"/>
          </a:p>
          <a:p>
            <a:pPr>
              <a:buNone/>
            </a:pP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de-DE" sz="1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"sub"                     : "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alice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",</a:t>
            </a:r>
            <a:endParaRPr lang="de-DE" sz="1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"email"                   : "alice@wonderland.net",</a:t>
            </a:r>
            <a:endParaRPr lang="de-DE" sz="1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"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email_verified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"          : true,</a:t>
            </a:r>
            <a:endParaRPr lang="de-DE" sz="1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"name"                    : "Alice Adams",</a:t>
            </a:r>
            <a:endParaRPr lang="de-DE" sz="1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"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given_name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"              : "Alice",</a:t>
            </a:r>
            <a:endParaRPr lang="de-DE" sz="1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"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family_name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"             : "Adams",</a:t>
            </a:r>
            <a:endParaRPr lang="de-DE" sz="1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"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phone_number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"            : "+359 (99) 100200305",</a:t>
            </a:r>
            <a:endParaRPr lang="de-DE" sz="1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"profile"                 : "https://c2id.com/users/alice",</a:t>
            </a:r>
            <a:endParaRPr lang="de-DE" sz="1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"https://c2id.com/groups" : [ "audit", "admin" ]</a:t>
            </a:r>
            <a:endParaRPr lang="de-DE" sz="1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8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de-DE" sz="18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7310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de-DE" dirty="0" smtClean="0"/>
              <a:t>OIDC Implementierungen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de-DE" b="1" dirty="0" smtClean="0"/>
              <a:t>Microsoft</a:t>
            </a:r>
          </a:p>
          <a:p>
            <a:r>
              <a:rPr lang="de-DE" dirty="0" err="1" smtClean="0"/>
              <a:t>Azure</a:t>
            </a:r>
            <a:r>
              <a:rPr lang="de-DE" dirty="0" smtClean="0"/>
              <a:t> </a:t>
            </a:r>
            <a:r>
              <a:rPr lang="de-DE" dirty="0" err="1" smtClean="0"/>
              <a:t>Active</a:t>
            </a:r>
            <a:r>
              <a:rPr lang="de-DE" dirty="0" smtClean="0"/>
              <a:t> Directory</a:t>
            </a:r>
            <a:br>
              <a:rPr lang="de-DE" dirty="0" smtClean="0"/>
            </a:br>
            <a:endParaRPr lang="de-DE" dirty="0" smtClean="0"/>
          </a:p>
          <a:p>
            <a:r>
              <a:rPr lang="de-DE" dirty="0" smtClean="0"/>
              <a:t>Windows Server 2016</a:t>
            </a:r>
            <a:br>
              <a:rPr lang="de-DE" dirty="0" smtClean="0"/>
            </a:br>
            <a:endParaRPr lang="de-DE" dirty="0" smtClean="0"/>
          </a:p>
          <a:p>
            <a:pPr>
              <a:buNone/>
            </a:pPr>
            <a:r>
              <a:rPr lang="de-DE" b="1" dirty="0" smtClean="0"/>
              <a:t>VIELE </a:t>
            </a:r>
            <a:r>
              <a:rPr lang="de-DE" dirty="0" smtClean="0"/>
              <a:t>andere</a:t>
            </a:r>
          </a:p>
          <a:p>
            <a:endParaRPr lang="de-DE" dirty="0" smtClean="0"/>
          </a:p>
          <a:p>
            <a:pPr>
              <a:buNone/>
            </a:pPr>
            <a:r>
              <a:rPr lang="de-DE" b="1" dirty="0" smtClean="0"/>
              <a:t>Open Source (.Net)</a:t>
            </a:r>
          </a:p>
          <a:p>
            <a:r>
              <a:rPr lang="de-DE" dirty="0" smtClean="0"/>
              <a:t>Identity Server </a:t>
            </a:r>
          </a:p>
          <a:p>
            <a:pPr lvl="1"/>
            <a:r>
              <a:rPr lang="de-DE" dirty="0"/>
              <a:t>a</a:t>
            </a:r>
            <a:r>
              <a:rPr lang="de-DE" dirty="0" smtClean="0"/>
              <a:t>uch .Net Core</a:t>
            </a:r>
          </a:p>
          <a:p>
            <a:pPr lvl="1"/>
            <a:r>
              <a:rPr lang="de-DE" dirty="0" smtClean="0"/>
              <a:t>sehr erweiterbar!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87310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de-DE" dirty="0" smtClean="0"/>
              <a:t>Konsumieren in C#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de-DE" b="1" dirty="0" smtClean="0"/>
              <a:t>Zu Fuß:</a:t>
            </a:r>
          </a:p>
          <a:p>
            <a:r>
              <a:rPr lang="de-DE" dirty="0" smtClean="0"/>
              <a:t>Eingebetteter Browser</a:t>
            </a:r>
            <a:br>
              <a:rPr lang="de-DE" dirty="0" smtClean="0"/>
            </a:br>
            <a:r>
              <a:rPr lang="de-DE" i="1" dirty="0" smtClean="0"/>
              <a:t>Navigation auf Redirect Uri abfangen</a:t>
            </a:r>
            <a:r>
              <a:rPr lang="de-DE" dirty="0" smtClean="0"/>
              <a:t/>
            </a:r>
            <a:br>
              <a:rPr lang="de-DE" dirty="0" smtClean="0"/>
            </a:br>
            <a:endParaRPr lang="de-DE" dirty="0" smtClean="0"/>
          </a:p>
          <a:p>
            <a:r>
              <a:rPr lang="de-DE" dirty="0" smtClean="0"/>
              <a:t>Externer Browser</a:t>
            </a:r>
            <a:br>
              <a:rPr lang="de-DE" dirty="0" smtClean="0"/>
            </a:br>
            <a:r>
              <a:rPr lang="de-DE" i="1" dirty="0" smtClean="0"/>
              <a:t>Http </a:t>
            </a:r>
            <a:r>
              <a:rPr lang="de-DE" i="1" dirty="0" err="1" smtClean="0"/>
              <a:t>Listener</a:t>
            </a:r>
            <a:r>
              <a:rPr lang="de-DE" i="1" dirty="0" smtClean="0"/>
              <a:t> in der </a:t>
            </a:r>
            <a:r>
              <a:rPr lang="de-DE" i="1" dirty="0" err="1" smtClean="0"/>
              <a:t>App</a:t>
            </a:r>
            <a:r>
              <a:rPr lang="de-DE" i="1" dirty="0" smtClean="0"/>
              <a:t> hört auf Redirect Uri</a:t>
            </a:r>
          </a:p>
          <a:p>
            <a:endParaRPr lang="de-DE" b="1" dirty="0" smtClean="0"/>
          </a:p>
          <a:p>
            <a:pPr>
              <a:buNone/>
            </a:pPr>
            <a:r>
              <a:rPr lang="de-DE" b="1" dirty="0" smtClean="0"/>
              <a:t>Mit Library</a:t>
            </a:r>
          </a:p>
          <a:p>
            <a:r>
              <a:rPr lang="de-DE" dirty="0" smtClean="0"/>
              <a:t>IdentityModel.OidcClient2</a:t>
            </a:r>
          </a:p>
          <a:p>
            <a:r>
              <a:rPr lang="de-DE" dirty="0" smtClean="0"/>
              <a:t>Auth0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87310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pPr algn="l"/>
            <a:r>
              <a:rPr lang="de-DE" dirty="0" smtClean="0"/>
              <a:t>Links</a:t>
            </a:r>
            <a:endParaRPr lang="de-DE" dirty="0"/>
          </a:p>
        </p:txBody>
      </p:sp>
      <p:sp>
        <p:nvSpPr>
          <p:cNvPr id="15" name="Inhaltsplatzhalter 2"/>
          <p:cNvSpPr>
            <a:spLocks noGrp="1"/>
          </p:cNvSpPr>
          <p:nvPr>
            <p:ph idx="1"/>
          </p:nvPr>
        </p:nvSpPr>
        <p:spPr>
          <a:xfrm>
            <a:off x="323528" y="908720"/>
            <a:ext cx="8496944" cy="5760640"/>
          </a:xfrm>
        </p:spPr>
        <p:txBody>
          <a:bodyPr>
            <a:normAutofit lnSpcReduction="10000"/>
          </a:bodyPr>
          <a:lstStyle/>
          <a:p>
            <a:r>
              <a:rPr lang="de-DE" dirty="0" err="1" smtClean="0"/>
              <a:t>OAuth</a:t>
            </a:r>
            <a:r>
              <a:rPr lang="de-DE" dirty="0" smtClean="0"/>
              <a:t> 2.0 </a:t>
            </a:r>
            <a:r>
              <a:rPr lang="de-DE" dirty="0" err="1" smtClean="0"/>
              <a:t>Spec</a:t>
            </a:r>
            <a:r>
              <a:rPr lang="de-DE" dirty="0" smtClean="0"/>
              <a:t>:</a:t>
            </a:r>
            <a:br>
              <a:rPr lang="de-DE" dirty="0" smtClean="0"/>
            </a:br>
            <a:r>
              <a:rPr lang="de-DE" sz="2400" dirty="0" smtClean="0">
                <a:hlinkClick r:id="rId2"/>
              </a:rPr>
              <a:t>https://tools.ietf.org/html/rfc6749</a:t>
            </a:r>
            <a:endParaRPr lang="de-DE" sz="2400" dirty="0" smtClean="0"/>
          </a:p>
          <a:p>
            <a:pPr marL="0" indent="0"/>
            <a:endParaRPr lang="de-DE" dirty="0" smtClean="0"/>
          </a:p>
          <a:p>
            <a:r>
              <a:rPr lang="de-DE" dirty="0" err="1" smtClean="0"/>
              <a:t>Open ID Connect erklärt:</a:t>
            </a:r>
            <a:br>
              <a:rPr lang="de-DE" dirty="0" err="1" smtClean="0"/>
            </a:br>
            <a:r>
              <a:rPr lang="de-DE" sz="2400" dirty="0" err="1" smtClean="0">
                <a:hlinkClick r:id="rId3"/>
              </a:rPr>
              <a:t>https://connect2id.com/learn/openid-connect</a:t>
            </a:r>
            <a:endParaRPr lang="de-DE" sz="2400" dirty="0" err="1" smtClean="0"/>
          </a:p>
          <a:p>
            <a:pPr marL="0" indent="0"/>
            <a:endParaRPr lang="de-DE" dirty="0" smtClean="0"/>
          </a:p>
          <a:p>
            <a:r>
              <a:rPr lang="de-DE" dirty="0" smtClean="0"/>
              <a:t>Client Libraries</a:t>
            </a:r>
            <a:br>
              <a:rPr lang="de-DE" dirty="0" smtClean="0"/>
            </a:br>
            <a:r>
              <a:rPr lang="de-DE" sz="2400" dirty="0" smtClean="0">
                <a:hlinkClick r:id="rId4"/>
              </a:rPr>
              <a:t>https://github.com/IdentityModel/IdentityModel.OidcClient2</a:t>
            </a:r>
            <a:r>
              <a:rPr lang="de-DE" sz="2400" dirty="0" smtClean="0"/>
              <a:t/>
            </a:r>
            <a:br>
              <a:rPr lang="de-DE" sz="2400" dirty="0" smtClean="0"/>
            </a:br>
            <a:r>
              <a:rPr lang="de-DE" sz="2400" dirty="0" smtClean="0"/>
              <a:t/>
            </a:r>
            <a:br>
              <a:rPr lang="de-DE" sz="2400" dirty="0" smtClean="0"/>
            </a:br>
            <a:r>
              <a:rPr lang="de-DE" sz="2400" dirty="0" smtClean="0">
                <a:hlinkClick r:id="rId5"/>
              </a:rPr>
              <a:t>https://auth0.com/</a:t>
            </a:r>
            <a:r>
              <a:rPr lang="de-DE" sz="2400" dirty="0" smtClean="0"/>
              <a:t/>
            </a:r>
            <a:br>
              <a:rPr lang="de-DE" sz="2400" dirty="0" smtClean="0"/>
            </a:br>
            <a:r>
              <a:rPr lang="de-DE" sz="2400" dirty="0" smtClean="0"/>
              <a:t/>
            </a:r>
            <a:br>
              <a:rPr lang="de-DE" sz="2400" dirty="0" smtClean="0"/>
            </a:br>
            <a:r>
              <a:rPr lang="de-DE" sz="2400" dirty="0" smtClean="0">
                <a:hlinkClick r:id="rId6"/>
              </a:rPr>
              <a:t>https://docs.microsoft.com/de-de/azure/active-directory/develop/active-directory-devquickstarts-webapp-dotnet</a:t>
            </a:r>
            <a:endParaRPr lang="de-DE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Abgerundetes Rechteck 13"/>
          <p:cNvSpPr/>
          <p:nvPr/>
        </p:nvSpPr>
        <p:spPr>
          <a:xfrm>
            <a:off x="3275856" y="1772816"/>
            <a:ext cx="2376264" cy="338437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de-DE" sz="2800" dirty="0">
              <a:solidFill>
                <a:schemeClr val="tx1"/>
              </a:solidFill>
            </a:endParaRPr>
          </a:p>
        </p:txBody>
      </p:sp>
      <p:sp>
        <p:nvSpPr>
          <p:cNvPr id="26" name="Abgerundetes Rechteck 25"/>
          <p:cNvSpPr/>
          <p:nvPr/>
        </p:nvSpPr>
        <p:spPr>
          <a:xfrm>
            <a:off x="6876256" y="1772816"/>
            <a:ext cx="2088232" cy="3384376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de-DE" sz="2800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Users\Ralf\AppData\Local\Microsoft\Windows\INetCache\IE\WJJKEX1Z\database-server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2420888"/>
            <a:ext cx="1354486" cy="1664965"/>
          </a:xfrm>
          <a:prstGeom prst="rect">
            <a:avLst/>
          </a:prstGeom>
          <a:noFill/>
        </p:spPr>
      </p:pic>
      <p:pic>
        <p:nvPicPr>
          <p:cNvPr id="1028" name="Picture 4" descr="C:\Users\Ralf\AppData\Local\Microsoft\Windows\INetCache\IE\88DVURL0\large-computer-screen-keyboard-mouse-aka-thing-client-66.6-16969[1]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872" y="2780928"/>
            <a:ext cx="2376264" cy="1291103"/>
          </a:xfrm>
          <a:prstGeom prst="rect">
            <a:avLst/>
          </a:prstGeom>
          <a:noFill/>
        </p:spPr>
      </p:pic>
      <p:sp>
        <p:nvSpPr>
          <p:cNvPr id="7" name="Pfeil nach links und rechts 6"/>
          <p:cNvSpPr/>
          <p:nvPr/>
        </p:nvSpPr>
        <p:spPr>
          <a:xfrm>
            <a:off x="5004048" y="3212976"/>
            <a:ext cx="2088232" cy="648072"/>
          </a:xfrm>
          <a:prstGeom prst="left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feld 7"/>
          <p:cNvSpPr txBox="1"/>
          <p:nvPr/>
        </p:nvSpPr>
        <p:spPr>
          <a:xfrm>
            <a:off x="7236296" y="4077072"/>
            <a:ext cx="15121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dirty="0" err="1"/>
              <a:t>Resource</a:t>
            </a:r>
            <a:r>
              <a:rPr lang="de-DE" sz="2400" dirty="0"/>
              <a:t> Server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3347864" y="4149080"/>
            <a:ext cx="259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Client Applikation</a:t>
            </a:r>
          </a:p>
        </p:txBody>
      </p:sp>
      <p:sp>
        <p:nvSpPr>
          <p:cNvPr id="11" name="Pfeil nach links und rechts 10"/>
          <p:cNvSpPr/>
          <p:nvPr/>
        </p:nvSpPr>
        <p:spPr>
          <a:xfrm>
            <a:off x="1763688" y="3212976"/>
            <a:ext cx="1872208" cy="648072"/>
          </a:xfrm>
          <a:prstGeom prst="left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29" name="Picture 5" descr="C:\Users\Ralf\AppData\Local\Microsoft\Windows\INetCache\IE\U9MHC6VC\120px-User_icon_2.svg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2564904"/>
            <a:ext cx="1728192" cy="1728192"/>
          </a:xfrm>
          <a:prstGeom prst="rect">
            <a:avLst/>
          </a:prstGeom>
          <a:noFill/>
        </p:spPr>
      </p:pic>
      <p:sp>
        <p:nvSpPr>
          <p:cNvPr id="17" name="Pfeil nach rechts 16"/>
          <p:cNvSpPr/>
          <p:nvPr/>
        </p:nvSpPr>
        <p:spPr>
          <a:xfrm>
            <a:off x="1835696" y="2564904"/>
            <a:ext cx="1728192" cy="720080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User / Pass</a:t>
            </a:r>
          </a:p>
        </p:txBody>
      </p:sp>
      <p:sp>
        <p:nvSpPr>
          <p:cNvPr id="18" name="Pfeil nach rechts 17"/>
          <p:cNvSpPr/>
          <p:nvPr/>
        </p:nvSpPr>
        <p:spPr>
          <a:xfrm>
            <a:off x="5076056" y="2564904"/>
            <a:ext cx="2088232" cy="720080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User / Pass</a:t>
            </a:r>
          </a:p>
        </p:txBody>
      </p:sp>
      <p:sp>
        <p:nvSpPr>
          <p:cNvPr id="25" name="Titel 2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dirty="0"/>
              <a:t>Früher / Heute</a:t>
            </a:r>
          </a:p>
        </p:txBody>
      </p:sp>
      <p:sp>
        <p:nvSpPr>
          <p:cNvPr id="19" name="Textfeld 18"/>
          <p:cNvSpPr txBox="1"/>
          <p:nvPr/>
        </p:nvSpPr>
        <p:spPr>
          <a:xfrm>
            <a:off x="3635896" y="5301208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dirty="0">
                <a:solidFill>
                  <a:schemeClr val="tx1"/>
                </a:solidFill>
              </a:rPr>
              <a:t>Third Party</a:t>
            </a:r>
          </a:p>
        </p:txBody>
      </p:sp>
      <p:sp>
        <p:nvSpPr>
          <p:cNvPr id="20" name="Wolkenförmige Legende 19"/>
          <p:cNvSpPr/>
          <p:nvPr/>
        </p:nvSpPr>
        <p:spPr>
          <a:xfrm>
            <a:off x="683568" y="1196752"/>
            <a:ext cx="3096344" cy="1152128"/>
          </a:xfrm>
          <a:prstGeom prst="cloudCallout">
            <a:avLst>
              <a:gd name="adj1" fmla="val -27628"/>
              <a:gd name="adj2" fmla="val 8447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/>
              <a:t>Sind meine </a:t>
            </a:r>
            <a:r>
              <a:rPr lang="de-DE" sz="2000" dirty="0" err="1"/>
              <a:t>Credentials</a:t>
            </a:r>
            <a:r>
              <a:rPr lang="de-DE" sz="2000" dirty="0"/>
              <a:t> hier sicher???</a:t>
            </a:r>
          </a:p>
        </p:txBody>
      </p:sp>
      <p:sp>
        <p:nvSpPr>
          <p:cNvPr id="21" name="Wolkenförmige Legende 20"/>
          <p:cNvSpPr/>
          <p:nvPr/>
        </p:nvSpPr>
        <p:spPr>
          <a:xfrm>
            <a:off x="251520" y="5445224"/>
            <a:ext cx="2664296" cy="1152128"/>
          </a:xfrm>
          <a:prstGeom prst="cloudCallout">
            <a:avLst>
              <a:gd name="adj1" fmla="val -25379"/>
              <a:gd name="adj2" fmla="val -15362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/>
              <a:t>Kann ich den Zugriff zeitlich beschränken?</a:t>
            </a:r>
          </a:p>
        </p:txBody>
      </p:sp>
      <p:sp>
        <p:nvSpPr>
          <p:cNvPr id="22" name="Wolkenförmige Legende 21"/>
          <p:cNvSpPr/>
          <p:nvPr/>
        </p:nvSpPr>
        <p:spPr>
          <a:xfrm>
            <a:off x="1403648" y="4325178"/>
            <a:ext cx="2304256" cy="1152128"/>
          </a:xfrm>
          <a:prstGeom prst="cloudCallout">
            <a:avLst>
              <a:gd name="adj1" fmla="val -54649"/>
              <a:gd name="adj2" fmla="val -7059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/>
              <a:t>Die sollen nicht alles können!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6" grpId="0" animBg="1"/>
      <p:bldP spid="19" grpId="0"/>
      <p:bldP spid="20" grpId="0" animBg="1"/>
      <p:bldP spid="21" grpId="0" animBg="1"/>
      <p:bldP spid="2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Lösung: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pPr marL="0" indent="0" algn="ctr">
              <a:buNone/>
            </a:pPr>
            <a:r>
              <a:rPr lang="de-DE" sz="13800" dirty="0" err="1"/>
              <a:t>OAuth</a:t>
            </a:r>
            <a:r>
              <a:rPr lang="de-DE" sz="13800" dirty="0"/>
              <a:t> 2.0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91886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-18026"/>
            <a:ext cx="8229600" cy="1143000"/>
          </a:xfrm>
        </p:spPr>
        <p:txBody>
          <a:bodyPr/>
          <a:lstStyle/>
          <a:p>
            <a:pPr algn="l"/>
            <a:r>
              <a:rPr lang="de-DE" dirty="0"/>
              <a:t>Beispiel: photobox.com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1496" y="836712"/>
            <a:ext cx="7553575" cy="5767913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82799" y="974099"/>
            <a:ext cx="5064001" cy="5781401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93982" y="974099"/>
            <a:ext cx="5057889" cy="5774423"/>
          </a:xfrm>
          <a:prstGeom prst="rect">
            <a:avLst/>
          </a:prstGeom>
        </p:spPr>
      </p:pic>
      <p:sp>
        <p:nvSpPr>
          <p:cNvPr id="7" name="Textfeld 6"/>
          <p:cNvSpPr txBox="1"/>
          <p:nvPr/>
        </p:nvSpPr>
        <p:spPr>
          <a:xfrm>
            <a:off x="107504" y="3687037"/>
            <a:ext cx="8928992" cy="297004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de-DE" sz="1700" dirty="0"/>
              <a:t>https://accounts.google.com/o/oauth2/auth?</a:t>
            </a:r>
          </a:p>
          <a:p>
            <a:r>
              <a:rPr lang="de-DE" sz="1700" dirty="0"/>
              <a:t>   </a:t>
            </a:r>
            <a:r>
              <a:rPr lang="de-DE" sz="1700" dirty="0" err="1"/>
              <a:t>access_type</a:t>
            </a:r>
            <a:r>
              <a:rPr lang="de-DE" sz="1700" dirty="0"/>
              <a:t>=offline&amp;</a:t>
            </a:r>
          </a:p>
          <a:p>
            <a:r>
              <a:rPr lang="de-DE" sz="1700" dirty="0"/>
              <a:t>   </a:t>
            </a:r>
            <a:r>
              <a:rPr lang="de-DE" sz="1700" dirty="0" err="1"/>
              <a:t>state</a:t>
            </a:r>
            <a:r>
              <a:rPr lang="de-DE" sz="1700" dirty="0"/>
              <a:t>&amp;</a:t>
            </a:r>
          </a:p>
          <a:p>
            <a:r>
              <a:rPr lang="de-DE" sz="1700" dirty="0"/>
              <a:t>   </a:t>
            </a:r>
            <a:r>
              <a:rPr lang="de-DE" sz="1700" dirty="0" err="1"/>
              <a:t>redirect_uri</a:t>
            </a:r>
            <a:r>
              <a:rPr lang="de-DE" sz="1700" dirty="0"/>
              <a:t>=http%3A%2F%2Fupload.photobox.com%2Fapi%2Fgoogleplus%2Fauth.html&amp;</a:t>
            </a:r>
          </a:p>
          <a:p>
            <a:r>
              <a:rPr lang="de-DE" sz="1700" dirty="0"/>
              <a:t>   </a:t>
            </a:r>
            <a:r>
              <a:rPr lang="de-DE" sz="1700" dirty="0" err="1"/>
              <a:t>response_type</a:t>
            </a:r>
            <a:r>
              <a:rPr lang="de-DE" sz="1700" dirty="0"/>
              <a:t>=</a:t>
            </a:r>
            <a:r>
              <a:rPr lang="de-DE" sz="1700" dirty="0" err="1"/>
              <a:t>code</a:t>
            </a:r>
            <a:r>
              <a:rPr lang="de-DE" sz="1700" dirty="0"/>
              <a:t>&amp;</a:t>
            </a:r>
          </a:p>
          <a:p>
            <a:r>
              <a:rPr lang="de-DE" sz="1700" dirty="0"/>
              <a:t>   </a:t>
            </a:r>
            <a:r>
              <a:rPr lang="de-DE" sz="1700" dirty="0" err="1"/>
              <a:t>client_id</a:t>
            </a:r>
            <a:r>
              <a:rPr lang="de-DE" sz="1700" dirty="0"/>
              <a:t>=212623576204-df1jo6a25hs05e85lulgn3r6ahm9ksrb.apps.googleusercontent.com&amp;</a:t>
            </a:r>
          </a:p>
          <a:p>
            <a:r>
              <a:rPr lang="de-DE" sz="1700" dirty="0"/>
              <a:t>   </a:t>
            </a:r>
            <a:r>
              <a:rPr lang="de-DE" sz="1700" dirty="0" err="1"/>
              <a:t>scope</a:t>
            </a:r>
            <a:r>
              <a:rPr lang="de-DE" sz="1700" dirty="0"/>
              <a:t>=https%3A%2F%2Fpicasaweb.google.com%2Fdata&amp;</a:t>
            </a:r>
          </a:p>
          <a:p>
            <a:r>
              <a:rPr lang="de-DE" sz="1700" dirty="0"/>
              <a:t>   </a:t>
            </a:r>
            <a:r>
              <a:rPr lang="de-DE" sz="1700" dirty="0" err="1"/>
              <a:t>approval_prompt</a:t>
            </a:r>
            <a:r>
              <a:rPr lang="de-DE" sz="1700" dirty="0"/>
              <a:t>=</a:t>
            </a:r>
            <a:r>
              <a:rPr lang="de-DE" sz="1700" dirty="0" err="1"/>
              <a:t>force</a:t>
            </a:r>
            <a:r>
              <a:rPr lang="de-DE" sz="1700" dirty="0"/>
              <a:t>&amp;</a:t>
            </a:r>
          </a:p>
          <a:p>
            <a:r>
              <a:rPr lang="de-DE" sz="1700" dirty="0"/>
              <a:t>   </a:t>
            </a:r>
            <a:r>
              <a:rPr lang="de-DE" sz="1700" dirty="0" err="1"/>
              <a:t>from_login</a:t>
            </a:r>
            <a:r>
              <a:rPr lang="de-DE" sz="1700" dirty="0"/>
              <a:t>=1&amp;</a:t>
            </a:r>
          </a:p>
          <a:p>
            <a:r>
              <a:rPr lang="de-DE" sz="1700" dirty="0"/>
              <a:t>   </a:t>
            </a:r>
            <a:r>
              <a:rPr lang="de-DE" sz="1700" dirty="0" err="1"/>
              <a:t>as</a:t>
            </a:r>
            <a:r>
              <a:rPr lang="de-DE" sz="1700" dirty="0"/>
              <a:t>=7458c390d8b8af6c&amp;</a:t>
            </a:r>
          </a:p>
          <a:p>
            <a:r>
              <a:rPr lang="de-DE" sz="1700" dirty="0"/>
              <a:t>   </a:t>
            </a:r>
            <a:r>
              <a:rPr lang="de-DE" sz="1700" dirty="0" err="1"/>
              <a:t>authuser</a:t>
            </a:r>
            <a:r>
              <a:rPr lang="de-DE" sz="1700" dirty="0"/>
              <a:t>=0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107504" y="3691918"/>
            <a:ext cx="8928992" cy="297004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de-DE" sz="1700" dirty="0"/>
              <a:t>https://accounts.google.com/o/oauth2/auth?</a:t>
            </a:r>
          </a:p>
          <a:p>
            <a:r>
              <a:rPr lang="de-DE" sz="1700" dirty="0"/>
              <a:t>   </a:t>
            </a:r>
            <a:r>
              <a:rPr lang="de-DE" sz="1700" dirty="0" err="1"/>
              <a:t>access_type</a:t>
            </a:r>
            <a:r>
              <a:rPr lang="de-DE" sz="1700" dirty="0"/>
              <a:t>=offline&amp;</a:t>
            </a:r>
          </a:p>
          <a:p>
            <a:r>
              <a:rPr lang="de-DE" sz="1700" dirty="0"/>
              <a:t>   </a:t>
            </a:r>
            <a:r>
              <a:rPr lang="de-DE" sz="1700" dirty="0" err="1"/>
              <a:t>state</a:t>
            </a:r>
            <a:r>
              <a:rPr lang="de-DE" sz="1700" dirty="0"/>
              <a:t>&amp;</a:t>
            </a:r>
          </a:p>
          <a:p>
            <a:r>
              <a:rPr lang="de-DE" sz="1700" b="1" dirty="0">
                <a:solidFill>
                  <a:srgbClr val="FFFF00"/>
                </a:solidFill>
              </a:rPr>
              <a:t>   </a:t>
            </a:r>
            <a:r>
              <a:rPr lang="de-DE" sz="1700" b="1" dirty="0" err="1">
                <a:solidFill>
                  <a:srgbClr val="FFFF00"/>
                </a:solidFill>
              </a:rPr>
              <a:t>redirect_uri</a:t>
            </a:r>
            <a:r>
              <a:rPr lang="de-DE" sz="1700" b="1" dirty="0">
                <a:solidFill>
                  <a:srgbClr val="FFFF00"/>
                </a:solidFill>
              </a:rPr>
              <a:t>=http%3A%2F%2Fupload.photobox.com%2Fapi%2Fgoogleplus%2Fauth.html&amp;</a:t>
            </a:r>
          </a:p>
          <a:p>
            <a:r>
              <a:rPr lang="de-DE" sz="1700" b="1" dirty="0"/>
              <a:t>   </a:t>
            </a:r>
            <a:r>
              <a:rPr lang="de-DE" sz="1700" b="1" dirty="0" err="1">
                <a:solidFill>
                  <a:srgbClr val="FFFF00"/>
                </a:solidFill>
              </a:rPr>
              <a:t>response_type</a:t>
            </a:r>
            <a:r>
              <a:rPr lang="de-DE" sz="1700" b="1" dirty="0">
                <a:solidFill>
                  <a:srgbClr val="FFFF00"/>
                </a:solidFill>
              </a:rPr>
              <a:t>=</a:t>
            </a:r>
            <a:r>
              <a:rPr lang="de-DE" sz="1700" b="1" dirty="0" err="1">
                <a:solidFill>
                  <a:srgbClr val="FFFF00"/>
                </a:solidFill>
              </a:rPr>
              <a:t>code</a:t>
            </a:r>
            <a:r>
              <a:rPr lang="de-DE" sz="1700" dirty="0"/>
              <a:t>&amp;</a:t>
            </a:r>
          </a:p>
          <a:p>
            <a:r>
              <a:rPr lang="de-DE" sz="1700" b="1" dirty="0">
                <a:solidFill>
                  <a:srgbClr val="FFFF00"/>
                </a:solidFill>
              </a:rPr>
              <a:t>   </a:t>
            </a:r>
            <a:r>
              <a:rPr lang="de-DE" sz="1700" b="1" dirty="0" err="1">
                <a:solidFill>
                  <a:srgbClr val="FFFF00"/>
                </a:solidFill>
              </a:rPr>
              <a:t>client_id</a:t>
            </a:r>
            <a:r>
              <a:rPr lang="de-DE" sz="1700" b="1" dirty="0">
                <a:solidFill>
                  <a:srgbClr val="FFFF00"/>
                </a:solidFill>
              </a:rPr>
              <a:t>=212623576204-df1jo6a25hs05e85lulgn3r6ahm9ksrb.apps.googleusercontent.com</a:t>
            </a:r>
            <a:r>
              <a:rPr lang="de-DE" sz="1700" dirty="0"/>
              <a:t>&amp;</a:t>
            </a:r>
          </a:p>
          <a:p>
            <a:r>
              <a:rPr lang="de-DE" sz="1700" b="1" dirty="0">
                <a:solidFill>
                  <a:srgbClr val="FFFF00"/>
                </a:solidFill>
              </a:rPr>
              <a:t>   </a:t>
            </a:r>
            <a:r>
              <a:rPr lang="de-DE" sz="1700" b="1" dirty="0" err="1">
                <a:solidFill>
                  <a:srgbClr val="FFFF00"/>
                </a:solidFill>
              </a:rPr>
              <a:t>scope</a:t>
            </a:r>
            <a:r>
              <a:rPr lang="de-DE" sz="1700" b="1" dirty="0">
                <a:solidFill>
                  <a:srgbClr val="FFFF00"/>
                </a:solidFill>
              </a:rPr>
              <a:t>=https%3A%2F%2Fpicasaweb.google.com%2Fdata</a:t>
            </a:r>
            <a:r>
              <a:rPr lang="de-DE" sz="1700" dirty="0"/>
              <a:t>&amp;</a:t>
            </a:r>
          </a:p>
          <a:p>
            <a:r>
              <a:rPr lang="de-DE" sz="1700" dirty="0"/>
              <a:t>   </a:t>
            </a:r>
            <a:r>
              <a:rPr lang="de-DE" sz="1700" dirty="0" err="1"/>
              <a:t>approval_prompt</a:t>
            </a:r>
            <a:r>
              <a:rPr lang="de-DE" sz="1700" dirty="0"/>
              <a:t>=</a:t>
            </a:r>
            <a:r>
              <a:rPr lang="de-DE" sz="1700" dirty="0" err="1"/>
              <a:t>force</a:t>
            </a:r>
            <a:r>
              <a:rPr lang="de-DE" sz="1700" dirty="0"/>
              <a:t>&amp;</a:t>
            </a:r>
          </a:p>
          <a:p>
            <a:r>
              <a:rPr lang="de-DE" sz="1700" dirty="0"/>
              <a:t>   </a:t>
            </a:r>
            <a:r>
              <a:rPr lang="de-DE" sz="1700" dirty="0" err="1"/>
              <a:t>from_login</a:t>
            </a:r>
            <a:r>
              <a:rPr lang="de-DE" sz="1700" dirty="0"/>
              <a:t>=1&amp;</a:t>
            </a:r>
          </a:p>
          <a:p>
            <a:r>
              <a:rPr lang="de-DE" sz="1700" dirty="0"/>
              <a:t>   </a:t>
            </a:r>
            <a:r>
              <a:rPr lang="de-DE" sz="1700" dirty="0" err="1"/>
              <a:t>as</a:t>
            </a:r>
            <a:r>
              <a:rPr lang="de-DE" sz="1700" dirty="0"/>
              <a:t>=7458c390d8b8af6c&amp;</a:t>
            </a:r>
          </a:p>
          <a:p>
            <a:r>
              <a:rPr lang="de-DE" sz="1700" dirty="0"/>
              <a:t>   </a:t>
            </a:r>
            <a:r>
              <a:rPr lang="de-DE" sz="1700" dirty="0" err="1"/>
              <a:t>authuser</a:t>
            </a:r>
            <a:r>
              <a:rPr lang="de-DE" sz="1700" dirty="0"/>
              <a:t>=0</a:t>
            </a:r>
          </a:p>
        </p:txBody>
      </p:sp>
      <p:sp>
        <p:nvSpPr>
          <p:cNvPr id="8" name="Rechteckige Legende 7"/>
          <p:cNvSpPr/>
          <p:nvPr/>
        </p:nvSpPr>
        <p:spPr>
          <a:xfrm>
            <a:off x="5868144" y="5301208"/>
            <a:ext cx="2448272" cy="648072"/>
          </a:xfrm>
          <a:prstGeom prst="wedgeRectCallout">
            <a:avLst>
              <a:gd name="adj1" fmla="val -69718"/>
              <a:gd name="adj2" fmla="val -28096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= Google Fotos</a:t>
            </a:r>
            <a:endParaRPr lang="de-DE" b="1" dirty="0"/>
          </a:p>
        </p:txBody>
      </p:sp>
      <p:sp>
        <p:nvSpPr>
          <p:cNvPr id="9" name="Rechteckige Legende 8"/>
          <p:cNvSpPr/>
          <p:nvPr/>
        </p:nvSpPr>
        <p:spPr>
          <a:xfrm>
            <a:off x="3131840" y="5805264"/>
            <a:ext cx="2448272" cy="648072"/>
          </a:xfrm>
          <a:prstGeom prst="wedgeRectCallout">
            <a:avLst>
              <a:gd name="adj1" fmla="val -4789"/>
              <a:gd name="adj2" fmla="val -147484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= </a:t>
            </a:r>
            <a:r>
              <a:rPr lang="de-DE" sz="2000" b="1" dirty="0" err="1" smtClean="0"/>
              <a:t>Photobox</a:t>
            </a:r>
            <a:endParaRPr lang="de-DE" b="1" dirty="0"/>
          </a:p>
        </p:txBody>
      </p:sp>
      <p:pic>
        <p:nvPicPr>
          <p:cNvPr id="10" name="Picture 6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676456" y="2924944"/>
            <a:ext cx="295316" cy="314369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619672" y="980728"/>
            <a:ext cx="5057889" cy="5774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890795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2.25434E-6 L -0.2283 0.0628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400" y="3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 animBg="1"/>
      <p:bldP spid="8" grpId="0" uiExpand="1" build="allAtOnce" animBg="1"/>
      <p:bldP spid="9" grpId="0" uiExpand="1" build="allAtOnce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pPr algn="l"/>
            <a:r>
              <a:rPr lang="de-DE" dirty="0"/>
              <a:t>Beispiel: photobox.com</a:t>
            </a: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3608" y="908720"/>
            <a:ext cx="7685559" cy="5868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6752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pPr algn="l"/>
            <a:r>
              <a:rPr lang="de-DE" dirty="0"/>
              <a:t>Beispiel: photobox.com</a:t>
            </a:r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93292" y="884891"/>
            <a:ext cx="7036308" cy="5973110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93292" y="3594570"/>
            <a:ext cx="7036308" cy="3263430"/>
          </a:xfrm>
          <a:prstGeom prst="rect">
            <a:avLst/>
          </a:prstGeom>
        </p:spPr>
      </p:pic>
      <p:sp>
        <p:nvSpPr>
          <p:cNvPr id="6" name="Pfeil nach rechts 5"/>
          <p:cNvSpPr/>
          <p:nvPr/>
        </p:nvSpPr>
        <p:spPr>
          <a:xfrm>
            <a:off x="683568" y="3645024"/>
            <a:ext cx="1656184" cy="648072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6840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grpId="0" nodeType="clickEffect" p14:presetBounceEnd="8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80000">
                                          <p:cBhvr additive="base">
                                            <p:cTn id="7" dur="10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80000">
                                          <p:cBhvr additive="base">
                                            <p:cTn id="8" dur="10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" fill="hold">
                          <p:stCondLst>
                            <p:cond delay="indefinite"/>
                          </p:stCondLst>
                          <p:childTnLst>
                            <p:par>
                              <p:cTn id="1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" presetID="2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13" dur="500"/>
                                            <p:tgtEl>
                                              <p:spTgt spid="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6" grpId="0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10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10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" fill="hold">
                          <p:stCondLst>
                            <p:cond delay="indefinite"/>
                          </p:stCondLst>
                          <p:childTnLst>
                            <p:par>
                              <p:cTn id="1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" presetID="2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13" dur="500"/>
                                            <p:tgtEl>
                                              <p:spTgt spid="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6" grpId="0" animBg="1"/>
        </p:bldLst>
      </p:timing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pPr algn="l"/>
            <a:r>
              <a:rPr lang="de-DE" dirty="0"/>
              <a:t>Beispiel: photobox.com</a:t>
            </a:r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5766" y="908720"/>
            <a:ext cx="7682658" cy="5855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4543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ussdiagramm: Alternativer Prozess 4"/>
          <p:cNvSpPr/>
          <p:nvPr/>
        </p:nvSpPr>
        <p:spPr>
          <a:xfrm>
            <a:off x="251520" y="5449640"/>
            <a:ext cx="8817983" cy="1363736"/>
          </a:xfrm>
          <a:prstGeom prst="flowChartAlternate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4" name="Picture 5" descr="C:\Users\Ralf\AppData\Local\Microsoft\Windows\INetCache\IE\U9MHC6VC\120px-User_icon_2.svg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761823"/>
            <a:ext cx="1152128" cy="1152128"/>
          </a:xfrm>
          <a:prstGeom prst="rect">
            <a:avLst/>
          </a:prstGeom>
          <a:noFill/>
        </p:spPr>
      </p:pic>
      <p:pic>
        <p:nvPicPr>
          <p:cNvPr id="7" name="Picture 4" descr="C:\Users\Ralf\AppData\Local\Microsoft\Windows\INetCache\IE\88DVURL0\large-computer-screen-keyboard-mouse-aka-thing-client-66.6-16969[1]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1121864"/>
            <a:ext cx="1728192" cy="938984"/>
          </a:xfrm>
          <a:prstGeom prst="rect">
            <a:avLst/>
          </a:prstGeom>
          <a:noFill/>
        </p:spPr>
      </p:pic>
      <p:sp>
        <p:nvSpPr>
          <p:cNvPr id="8" name="Textfeld 7"/>
          <p:cNvSpPr txBox="1"/>
          <p:nvPr/>
        </p:nvSpPr>
        <p:spPr>
          <a:xfrm>
            <a:off x="3378019" y="192122"/>
            <a:ext cx="18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/>
              <a:t>Client</a:t>
            </a:r>
          </a:p>
          <a:p>
            <a:pPr algn="ctr"/>
            <a:r>
              <a:rPr lang="de-DE" sz="1600" dirty="0"/>
              <a:t>(</a:t>
            </a:r>
            <a:r>
              <a:rPr lang="de-DE" sz="1600" dirty="0" err="1"/>
              <a:t>PhotoBox</a:t>
            </a:r>
            <a:r>
              <a:rPr lang="de-DE" sz="1600" dirty="0"/>
              <a:t>)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7269303" y="187501"/>
            <a:ext cx="18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 err="1"/>
              <a:t>Resource</a:t>
            </a:r>
            <a:r>
              <a:rPr lang="de-DE" sz="1600" dirty="0"/>
              <a:t> Server</a:t>
            </a:r>
          </a:p>
          <a:p>
            <a:pPr algn="ctr"/>
            <a:r>
              <a:rPr lang="de-DE" sz="1600" dirty="0"/>
              <a:t>(Google Drive)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0" y="187501"/>
            <a:ext cx="21237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/>
              <a:t>Ralf</a:t>
            </a:r>
          </a:p>
          <a:p>
            <a:pPr algn="ctr"/>
            <a:r>
              <a:rPr lang="de-DE" sz="1600" dirty="0"/>
              <a:t>(</a:t>
            </a:r>
            <a:r>
              <a:rPr lang="de-DE" sz="1600" dirty="0" err="1"/>
              <a:t>Resource</a:t>
            </a:r>
            <a:r>
              <a:rPr lang="de-DE" sz="1600" dirty="0"/>
              <a:t> </a:t>
            </a:r>
            <a:r>
              <a:rPr lang="de-DE" sz="1600" dirty="0" err="1"/>
              <a:t>Owner</a:t>
            </a:r>
            <a:r>
              <a:rPr lang="de-DE" sz="1600" dirty="0"/>
              <a:t>)</a:t>
            </a:r>
          </a:p>
        </p:txBody>
      </p:sp>
      <p:sp>
        <p:nvSpPr>
          <p:cNvPr id="11" name="Pfeil nach rechts 10"/>
          <p:cNvSpPr/>
          <p:nvPr/>
        </p:nvSpPr>
        <p:spPr>
          <a:xfrm>
            <a:off x="516814" y="1456418"/>
            <a:ext cx="3758580" cy="558315"/>
          </a:xfrm>
          <a:prstGeom prst="rightArrow">
            <a:avLst>
              <a:gd name="adj1" fmla="val 68897"/>
              <a:gd name="adj2" fmla="val 50000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 dirty="0"/>
              <a:t>Fotos drucken von Google Drive</a:t>
            </a:r>
          </a:p>
        </p:txBody>
      </p:sp>
      <p:sp>
        <p:nvSpPr>
          <p:cNvPr id="12" name="Rechteck 11"/>
          <p:cNvSpPr/>
          <p:nvPr/>
        </p:nvSpPr>
        <p:spPr>
          <a:xfrm>
            <a:off x="4297467" y="836712"/>
            <a:ext cx="147000" cy="59766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Rechteck 12"/>
          <p:cNvSpPr/>
          <p:nvPr/>
        </p:nvSpPr>
        <p:spPr>
          <a:xfrm>
            <a:off x="8820472" y="836712"/>
            <a:ext cx="136682" cy="59766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Rechteck 13"/>
          <p:cNvSpPr/>
          <p:nvPr/>
        </p:nvSpPr>
        <p:spPr>
          <a:xfrm>
            <a:off x="370708" y="1700808"/>
            <a:ext cx="120728" cy="51125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Pfeil nach rechts 14"/>
          <p:cNvSpPr/>
          <p:nvPr/>
        </p:nvSpPr>
        <p:spPr>
          <a:xfrm flipH="1">
            <a:off x="370708" y="2115515"/>
            <a:ext cx="3921140" cy="1077015"/>
          </a:xfrm>
          <a:prstGeom prst="rightArrow">
            <a:avLst>
              <a:gd name="adj1" fmla="val 83681"/>
              <a:gd name="adj2" fmla="val 50000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 dirty="0"/>
              <a:t>An </a:t>
            </a:r>
            <a:r>
              <a:rPr lang="de-DE" sz="1600" b="1" u="sng" dirty="0"/>
              <a:t>Browser</a:t>
            </a:r>
            <a:r>
              <a:rPr lang="de-DE" sz="1600" dirty="0"/>
              <a:t>: Öffne Google Login.</a:t>
            </a:r>
          </a:p>
          <a:p>
            <a:pPr algn="ctr"/>
            <a:r>
              <a:rPr lang="de-DE" sz="1600" dirty="0"/>
              <a:t>Für: </a:t>
            </a:r>
            <a:r>
              <a:rPr lang="de-DE" sz="1600" dirty="0" err="1"/>
              <a:t>Photobox</a:t>
            </a:r>
            <a:r>
              <a:rPr lang="de-DE" sz="1600" dirty="0"/>
              <a:t> - Fotos - </a:t>
            </a:r>
            <a:r>
              <a:rPr lang="de-DE" sz="1600" i="1" dirty="0"/>
              <a:t>Code</a:t>
            </a:r>
          </a:p>
          <a:p>
            <a:pPr algn="ctr"/>
            <a:r>
              <a:rPr lang="de-DE" sz="1600" dirty="0"/>
              <a:t>Nach Login: Leite um auf </a:t>
            </a:r>
            <a:r>
              <a:rPr lang="de-DE" sz="1600" dirty="0" err="1"/>
              <a:t>Photobox</a:t>
            </a:r>
            <a:endParaRPr lang="de-DE" sz="1600" dirty="0"/>
          </a:p>
        </p:txBody>
      </p:sp>
      <p:sp>
        <p:nvSpPr>
          <p:cNvPr id="16" name="Textfeld 15"/>
          <p:cNvSpPr txBox="1"/>
          <p:nvPr/>
        </p:nvSpPr>
        <p:spPr>
          <a:xfrm>
            <a:off x="5178476" y="174705"/>
            <a:ext cx="19256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 err="1"/>
              <a:t>Authorization</a:t>
            </a:r>
            <a:r>
              <a:rPr lang="de-DE" sz="1600" dirty="0"/>
              <a:t> Server</a:t>
            </a:r>
          </a:p>
          <a:p>
            <a:pPr algn="ctr"/>
            <a:r>
              <a:rPr lang="de-DE" sz="1600" dirty="0"/>
              <a:t>(Google)</a:t>
            </a:r>
          </a:p>
        </p:txBody>
      </p:sp>
      <p:sp>
        <p:nvSpPr>
          <p:cNvPr id="17" name="Rechteck 16"/>
          <p:cNvSpPr/>
          <p:nvPr/>
        </p:nvSpPr>
        <p:spPr>
          <a:xfrm>
            <a:off x="6441506" y="836712"/>
            <a:ext cx="137688" cy="59766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Pfeil nach rechts 17"/>
          <p:cNvSpPr/>
          <p:nvPr/>
        </p:nvSpPr>
        <p:spPr>
          <a:xfrm>
            <a:off x="539552" y="3212976"/>
            <a:ext cx="5899292" cy="426991"/>
          </a:xfrm>
          <a:prstGeom prst="rightArrow">
            <a:avLst>
              <a:gd name="adj1" fmla="val 79695"/>
              <a:gd name="adj2" fmla="val 50000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 dirty="0"/>
              <a:t>Login    für: </a:t>
            </a:r>
            <a:r>
              <a:rPr lang="de-DE" sz="1600" b="1" dirty="0" err="1"/>
              <a:t>Photobox</a:t>
            </a:r>
            <a:r>
              <a:rPr lang="de-DE" sz="1600" dirty="0"/>
              <a:t>,    Berechtigung: </a:t>
            </a:r>
            <a:r>
              <a:rPr lang="de-DE" sz="1600" b="1" dirty="0"/>
              <a:t>Fotos</a:t>
            </a:r>
          </a:p>
        </p:txBody>
      </p:sp>
      <p:sp>
        <p:nvSpPr>
          <p:cNvPr id="20" name="Pfeil nach rechts 19"/>
          <p:cNvSpPr/>
          <p:nvPr/>
        </p:nvSpPr>
        <p:spPr>
          <a:xfrm>
            <a:off x="551783" y="4611721"/>
            <a:ext cx="3744415" cy="401455"/>
          </a:xfrm>
          <a:prstGeom prst="rightArrow">
            <a:avLst>
              <a:gd name="adj1" fmla="val 79116"/>
              <a:gd name="adj2" fmla="val 50000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 dirty="0"/>
              <a:t>Empfangener </a:t>
            </a:r>
            <a:r>
              <a:rPr lang="de-DE" sz="1600" b="1" dirty="0"/>
              <a:t>Code</a:t>
            </a:r>
          </a:p>
        </p:txBody>
      </p:sp>
      <p:sp>
        <p:nvSpPr>
          <p:cNvPr id="21" name="Pfeil nach rechts 20"/>
          <p:cNvSpPr/>
          <p:nvPr/>
        </p:nvSpPr>
        <p:spPr>
          <a:xfrm>
            <a:off x="4452987" y="4653136"/>
            <a:ext cx="2016224" cy="397168"/>
          </a:xfrm>
          <a:prstGeom prst="rightArrow">
            <a:avLst>
              <a:gd name="adj1" fmla="val 79695"/>
              <a:gd name="adj2" fmla="val 50000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 dirty="0"/>
              <a:t>Empfangener </a:t>
            </a:r>
            <a:r>
              <a:rPr lang="de-DE" sz="1600" b="1" dirty="0"/>
              <a:t>Code</a:t>
            </a:r>
          </a:p>
        </p:txBody>
      </p:sp>
      <p:sp>
        <p:nvSpPr>
          <p:cNvPr id="22" name="Pfeil nach rechts 21"/>
          <p:cNvSpPr/>
          <p:nvPr/>
        </p:nvSpPr>
        <p:spPr>
          <a:xfrm flipH="1">
            <a:off x="4435864" y="5085184"/>
            <a:ext cx="1998045" cy="364456"/>
          </a:xfrm>
          <a:prstGeom prst="rightArrow">
            <a:avLst>
              <a:gd name="adj1" fmla="val 79695"/>
              <a:gd name="adj2" fmla="val 50000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 b="1" dirty="0"/>
              <a:t>Access Token</a:t>
            </a:r>
          </a:p>
        </p:txBody>
      </p:sp>
      <p:sp>
        <p:nvSpPr>
          <p:cNvPr id="23" name="Pfeil nach rechts 22"/>
          <p:cNvSpPr/>
          <p:nvPr/>
        </p:nvSpPr>
        <p:spPr>
          <a:xfrm>
            <a:off x="4442752" y="5525629"/>
            <a:ext cx="4369117" cy="423651"/>
          </a:xfrm>
          <a:prstGeom prst="rightArrow">
            <a:avLst>
              <a:gd name="adj1" fmla="val 71596"/>
              <a:gd name="adj2" fmla="val 50000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 b="1" dirty="0"/>
              <a:t>Access Token</a:t>
            </a:r>
          </a:p>
        </p:txBody>
      </p:sp>
      <p:sp>
        <p:nvSpPr>
          <p:cNvPr id="2" name="Pfeil nach links und rechts 1"/>
          <p:cNvSpPr/>
          <p:nvPr/>
        </p:nvSpPr>
        <p:spPr>
          <a:xfrm>
            <a:off x="507390" y="3701928"/>
            <a:ext cx="5952708" cy="879200"/>
          </a:xfrm>
          <a:prstGeom prst="leftRightArrow">
            <a:avLst>
              <a:gd name="adj1" fmla="val 84774"/>
              <a:gd name="adj2" fmla="val 50000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 dirty="0"/>
              <a:t>Login Page</a:t>
            </a:r>
          </a:p>
          <a:p>
            <a:pPr algn="ctr"/>
            <a:r>
              <a:rPr lang="de-DE" sz="1600" dirty="0"/>
              <a:t>Nach Login an </a:t>
            </a:r>
            <a:r>
              <a:rPr lang="de-DE" sz="1600" b="1" u="sng" dirty="0"/>
              <a:t>Browser</a:t>
            </a:r>
            <a:r>
              <a:rPr lang="de-DE" sz="1600" dirty="0"/>
              <a:t>: </a:t>
            </a:r>
          </a:p>
          <a:p>
            <a:pPr algn="ctr"/>
            <a:r>
              <a:rPr lang="de-DE" sz="1600" dirty="0"/>
              <a:t>Öffne </a:t>
            </a:r>
            <a:r>
              <a:rPr lang="de-DE" sz="1600" dirty="0" err="1"/>
              <a:t>Photobox</a:t>
            </a:r>
            <a:r>
              <a:rPr lang="de-DE" sz="1600" dirty="0"/>
              <a:t> Seite mit </a:t>
            </a:r>
            <a:r>
              <a:rPr lang="de-DE" sz="1600" b="1" dirty="0"/>
              <a:t>Code</a:t>
            </a:r>
            <a:endParaRPr lang="de-DE" sz="1600" dirty="0"/>
          </a:p>
        </p:txBody>
      </p:sp>
      <p:sp>
        <p:nvSpPr>
          <p:cNvPr id="3" name="Pfeil nach links und rechts 2"/>
          <p:cNvSpPr/>
          <p:nvPr/>
        </p:nvSpPr>
        <p:spPr>
          <a:xfrm>
            <a:off x="6627310" y="5949280"/>
            <a:ext cx="2193162" cy="360040"/>
          </a:xfrm>
          <a:prstGeom prst="leftRightArrow">
            <a:avLst>
              <a:gd name="adj1" fmla="val 81099"/>
              <a:gd name="adj2" fmla="val 50000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err="1"/>
              <a:t>Validate</a:t>
            </a:r>
            <a:endParaRPr lang="de-DE" dirty="0"/>
          </a:p>
        </p:txBody>
      </p:sp>
      <p:sp>
        <p:nvSpPr>
          <p:cNvPr id="26" name="Pfeil nach rechts 25"/>
          <p:cNvSpPr/>
          <p:nvPr/>
        </p:nvSpPr>
        <p:spPr>
          <a:xfrm flipH="1">
            <a:off x="4450086" y="6359571"/>
            <a:ext cx="4366084" cy="364456"/>
          </a:xfrm>
          <a:prstGeom prst="rightArrow">
            <a:avLst>
              <a:gd name="adj1" fmla="val 79695"/>
              <a:gd name="adj2" fmla="val 50000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 b="1" dirty="0"/>
              <a:t>Fotos</a:t>
            </a:r>
          </a:p>
        </p:txBody>
      </p:sp>
      <p:sp>
        <p:nvSpPr>
          <p:cNvPr id="27" name="Pfeil nach rechts 26"/>
          <p:cNvSpPr/>
          <p:nvPr/>
        </p:nvSpPr>
        <p:spPr>
          <a:xfrm flipH="1">
            <a:off x="491436" y="6359571"/>
            <a:ext cx="3792532" cy="364456"/>
          </a:xfrm>
          <a:prstGeom prst="rightArrow">
            <a:avLst>
              <a:gd name="adj1" fmla="val 79695"/>
              <a:gd name="adj2" fmla="val 50000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 b="1" dirty="0"/>
              <a:t>Fotos</a:t>
            </a:r>
          </a:p>
        </p:txBody>
      </p:sp>
      <p:sp>
        <p:nvSpPr>
          <p:cNvPr id="28" name="Rechteckige Legende 27"/>
          <p:cNvSpPr/>
          <p:nvPr/>
        </p:nvSpPr>
        <p:spPr>
          <a:xfrm>
            <a:off x="854147" y="3777140"/>
            <a:ext cx="1243567" cy="626197"/>
          </a:xfrm>
          <a:prstGeom prst="wedgeRectCallout">
            <a:avLst>
              <a:gd name="adj1" fmla="val 110913"/>
              <a:gd name="adj2" fmla="val -219179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err="1"/>
              <a:t>Scope</a:t>
            </a:r>
            <a:endParaRPr lang="de-DE" sz="2400" dirty="0"/>
          </a:p>
        </p:txBody>
      </p:sp>
      <p:sp>
        <p:nvSpPr>
          <p:cNvPr id="29" name="Rechteckige Legende 28"/>
          <p:cNvSpPr/>
          <p:nvPr/>
        </p:nvSpPr>
        <p:spPr>
          <a:xfrm>
            <a:off x="4568669" y="2708920"/>
            <a:ext cx="1716048" cy="469176"/>
          </a:xfrm>
          <a:prstGeom prst="wedgeRectCallout">
            <a:avLst>
              <a:gd name="adj1" fmla="val -83066"/>
              <a:gd name="adj2" fmla="val -3108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/>
              <a:t>Redirect Uri</a:t>
            </a:r>
          </a:p>
        </p:txBody>
      </p:sp>
      <p:sp>
        <p:nvSpPr>
          <p:cNvPr id="30" name="Rechteckige Legende 29"/>
          <p:cNvSpPr/>
          <p:nvPr/>
        </p:nvSpPr>
        <p:spPr>
          <a:xfrm>
            <a:off x="1112113" y="1834812"/>
            <a:ext cx="1716048" cy="469176"/>
          </a:xfrm>
          <a:prstGeom prst="wedgeRectCallout">
            <a:avLst>
              <a:gd name="adj1" fmla="val 1175"/>
              <a:gd name="adj2" fmla="val 115685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/>
              <a:t>Client ID</a:t>
            </a:r>
          </a:p>
        </p:txBody>
      </p:sp>
      <p:sp>
        <p:nvSpPr>
          <p:cNvPr id="31" name="Rechteckige Legende 30"/>
          <p:cNvSpPr/>
          <p:nvPr/>
        </p:nvSpPr>
        <p:spPr>
          <a:xfrm>
            <a:off x="4182027" y="1827616"/>
            <a:ext cx="2147129" cy="469176"/>
          </a:xfrm>
          <a:prstGeom prst="wedgeRectCallout">
            <a:avLst>
              <a:gd name="adj1" fmla="val -77992"/>
              <a:gd name="adj2" fmla="val 124966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/>
              <a:t>Response Type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802997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10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000"/>
                            </p:stCondLst>
                            <p:childTnLst>
                              <p:par>
                                <p:cTn id="87" presetID="22" presetClass="entr" presetSubtype="2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500"/>
                            </p:stCondLst>
                            <p:childTnLst>
                              <p:par>
                                <p:cTn id="91" presetID="22" presetClass="entr" presetSubtype="2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 animBg="1"/>
      <p:bldP spid="15" grpId="0" animBg="1"/>
      <p:bldP spid="18" grpId="0" animBg="1"/>
      <p:bldP spid="20" grpId="0" animBg="1"/>
      <p:bldP spid="21" grpId="0" animBg="1"/>
      <p:bldP spid="22" grpId="0" animBg="1"/>
      <p:bldP spid="23" grpId="0" animBg="1"/>
      <p:bldP spid="23" grpId="1" animBg="1"/>
      <p:bldP spid="23" grpId="2" animBg="1"/>
      <p:bldP spid="2" grpId="0" animBg="1"/>
      <p:bldP spid="3" grpId="0" animBg="1"/>
      <p:bldP spid="3" grpId="1" animBg="1"/>
      <p:bldP spid="3" grpId="2" animBg="1"/>
      <p:bldP spid="26" grpId="0" animBg="1"/>
      <p:bldP spid="26" grpId="1" animBg="1"/>
      <p:bldP spid="26" grpId="2" animBg="1"/>
      <p:bldP spid="27" grpId="0" animBg="1"/>
      <p:bldP spid="27" grpId="1" animBg="1"/>
      <p:bldP spid="27" grpId="2" animBg="1"/>
      <p:bldP spid="28" grpId="0" animBg="1"/>
      <p:bldP spid="29" grpId="0" animBg="1"/>
      <p:bldP spid="30" grpId="0" animBg="1"/>
      <p:bldP spid="31" grpId="0" animBg="1"/>
    </p:bld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749</Words>
  <Application>Microsoft Office PowerPoint</Application>
  <PresentationFormat>Bildschirmpräsentation (4:3)</PresentationFormat>
  <Paragraphs>238</Paragraphs>
  <Slides>23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23</vt:i4>
      </vt:variant>
    </vt:vector>
  </HeadingPairs>
  <TitlesOfParts>
    <vt:vector size="27" baseType="lpstr">
      <vt:lpstr>Arial</vt:lpstr>
      <vt:lpstr>Calibri</vt:lpstr>
      <vt:lpstr>Courier New</vt:lpstr>
      <vt:lpstr>Larissa-Design</vt:lpstr>
      <vt:lpstr>OAuth 2.0</vt:lpstr>
      <vt:lpstr>Früher</vt:lpstr>
      <vt:lpstr>Früher / Heute</vt:lpstr>
      <vt:lpstr>Lösung:</vt:lpstr>
      <vt:lpstr>Beispiel: photobox.com</vt:lpstr>
      <vt:lpstr>Beispiel: photobox.com</vt:lpstr>
      <vt:lpstr>Beispiel: photobox.com</vt:lpstr>
      <vt:lpstr>Beispiel: photobox.com</vt:lpstr>
      <vt:lpstr>PowerPoint-Präsentation</vt:lpstr>
      <vt:lpstr>Was ist ein „Access Token“</vt:lpstr>
      <vt:lpstr>PowerPoint-Präsentation</vt:lpstr>
      <vt:lpstr>PowerPoint-Präsentation</vt:lpstr>
      <vt:lpstr>PowerPoint-Präsentation</vt:lpstr>
      <vt:lpstr>PowerPoint-Präsentation</vt:lpstr>
      <vt:lpstr>Anwendungsfälle</vt:lpstr>
      <vt:lpstr>Was fehlt?</vt:lpstr>
      <vt:lpstr>OpenID Connect</vt:lpstr>
      <vt:lpstr>OpenID Connect</vt:lpstr>
      <vt:lpstr>OpenID Connect</vt:lpstr>
      <vt:lpstr>OpenID Connect</vt:lpstr>
      <vt:lpstr>OIDC Implementierungen</vt:lpstr>
      <vt:lpstr>Konsumieren in C#</vt:lpstr>
      <vt:lpstr>Links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OAuth 2.0</dc:title>
  <dc:creator>Ralf Hoffmann</dc:creator>
  <cp:lastModifiedBy>Ralf</cp:lastModifiedBy>
  <cp:revision>69</cp:revision>
  <dcterms:created xsi:type="dcterms:W3CDTF">2017-02-27T16:23:51Z</dcterms:created>
  <dcterms:modified xsi:type="dcterms:W3CDTF">2017-03-30T20:17:44Z</dcterms:modified>
</cp:coreProperties>
</file>